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avi" ContentType="video/x-msvide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2"/>
  </p:notesMasterIdLst>
  <p:sldIdLst>
    <p:sldId id="257" r:id="rId2"/>
    <p:sldId id="338" r:id="rId3"/>
    <p:sldId id="259" r:id="rId4"/>
    <p:sldId id="260" r:id="rId5"/>
    <p:sldId id="361" r:id="rId6"/>
    <p:sldId id="356" r:id="rId7"/>
    <p:sldId id="311" r:id="rId8"/>
    <p:sldId id="363" r:id="rId9"/>
    <p:sldId id="327" r:id="rId10"/>
    <p:sldId id="333" r:id="rId11"/>
    <p:sldId id="300" r:id="rId12"/>
    <p:sldId id="350" r:id="rId13"/>
    <p:sldId id="359" r:id="rId14"/>
    <p:sldId id="358" r:id="rId15"/>
    <p:sldId id="357" r:id="rId16"/>
    <p:sldId id="348" r:id="rId17"/>
    <p:sldId id="364" r:id="rId18"/>
    <p:sldId id="360" r:id="rId19"/>
    <p:sldId id="365" r:id="rId20"/>
    <p:sldId id="290" r:id="rId21"/>
    <p:sldId id="289" r:id="rId22"/>
    <p:sldId id="278" r:id="rId23"/>
    <p:sldId id="297" r:id="rId24"/>
    <p:sldId id="280" r:id="rId25"/>
    <p:sldId id="355" r:id="rId26"/>
    <p:sldId id="353" r:id="rId27"/>
    <p:sldId id="351" r:id="rId28"/>
    <p:sldId id="282" r:id="rId29"/>
    <p:sldId id="283" r:id="rId30"/>
    <p:sldId id="284" r:id="rId31"/>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A00"/>
    <a:srgbClr val="FBDF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p:cViewPr varScale="1">
        <p:scale>
          <a:sx n="150" d="100"/>
          <a:sy n="150" d="100"/>
        </p:scale>
        <p:origin x="2154" y="12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5AF42B-816D-4424-A3C8-E3898B515C21}" type="datetimeFigureOut">
              <a:rPr lang="en-US" smtClean="0"/>
              <a:t>7/2/2016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699A5A-6AFB-4E27-8264-B948FEB8F6DC}" type="slidenum">
              <a:rPr lang="en-US" smtClean="0"/>
              <a:t>‹#›</a:t>
            </a:fld>
            <a:endParaRPr lang="en-US" dirty="0"/>
          </a:p>
        </p:txBody>
      </p:sp>
    </p:spTree>
    <p:extLst>
      <p:ext uri="{BB962C8B-B14F-4D97-AF65-F5344CB8AC3E}">
        <p14:creationId xmlns:p14="http://schemas.microsoft.com/office/powerpoint/2010/main" val="2107156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Let me begin by</a:t>
            </a:r>
            <a:r>
              <a:rPr lang="sl-SI" baseline="0" dirty="0"/>
              <a:t> introducing you the motivation behind this PhD.</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3</a:t>
            </a:fld>
            <a:endParaRPr lang="en-US" dirty="0"/>
          </a:p>
        </p:txBody>
      </p:sp>
    </p:spTree>
    <p:extLst>
      <p:ext uri="{BB962C8B-B14F-4D97-AF65-F5344CB8AC3E}">
        <p14:creationId xmlns:p14="http://schemas.microsoft.com/office/powerpoint/2010/main" val="365180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As mentioned the planning</a:t>
            </a:r>
            <a:r>
              <a:rPr lang="sl-SI" baseline="0" dirty="0"/>
              <a:t> objective was, 99% of the tumor volume has to recieve more than 100 % of the planned dose.</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13</a:t>
            </a:fld>
            <a:endParaRPr lang="en-US" dirty="0"/>
          </a:p>
        </p:txBody>
      </p:sp>
    </p:spTree>
    <p:extLst>
      <p:ext uri="{BB962C8B-B14F-4D97-AF65-F5344CB8AC3E}">
        <p14:creationId xmlns:p14="http://schemas.microsoft.com/office/powerpoint/2010/main" val="964472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We</a:t>
            </a:r>
            <a:r>
              <a:rPr lang="sl-SI" baseline="0" dirty="0"/>
              <a:t> compared dose to critical organs with two different dose metrics.0</a:t>
            </a:r>
            <a:endParaRPr lang="de-DE" dirty="0"/>
          </a:p>
        </p:txBody>
      </p:sp>
      <p:sp>
        <p:nvSpPr>
          <p:cNvPr id="4" name="Slide Number Placeholder 3"/>
          <p:cNvSpPr>
            <a:spLocks noGrp="1"/>
          </p:cNvSpPr>
          <p:nvPr>
            <p:ph type="sldNum" sz="quarter" idx="10"/>
          </p:nvPr>
        </p:nvSpPr>
        <p:spPr/>
        <p:txBody>
          <a:bodyPr/>
          <a:lstStyle/>
          <a:p>
            <a:fld id="{FE699A5A-6AFB-4E27-8264-B948FEB8F6DC}" type="slidenum">
              <a:rPr lang="en-US" smtClean="0"/>
              <a:t>16</a:t>
            </a:fld>
            <a:endParaRPr lang="en-US" dirty="0"/>
          </a:p>
        </p:txBody>
      </p:sp>
    </p:spTree>
    <p:extLst>
      <p:ext uri="{BB962C8B-B14F-4D97-AF65-F5344CB8AC3E}">
        <p14:creationId xmlns:p14="http://schemas.microsoft.com/office/powerpoint/2010/main" val="741554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Especially</a:t>
            </a:r>
            <a:r>
              <a:rPr lang="sl-SI" baseline="0" dirty="0"/>
              <a:t> important may be dose to the heart.</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17</a:t>
            </a:fld>
            <a:endParaRPr lang="en-US" dirty="0"/>
          </a:p>
        </p:txBody>
      </p:sp>
    </p:spTree>
    <p:extLst>
      <p:ext uri="{BB962C8B-B14F-4D97-AF65-F5344CB8AC3E}">
        <p14:creationId xmlns:p14="http://schemas.microsoft.com/office/powerpoint/2010/main" val="3527082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If we take a look at Heart</a:t>
            </a:r>
            <a:r>
              <a:rPr lang="sl-SI" baseline="0" dirty="0"/>
              <a:t> V5 for SBRT and carbon ions, the difference is substantial.</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18</a:t>
            </a:fld>
            <a:endParaRPr lang="en-US" dirty="0"/>
          </a:p>
        </p:txBody>
      </p:sp>
    </p:spTree>
    <p:extLst>
      <p:ext uri="{BB962C8B-B14F-4D97-AF65-F5344CB8AC3E}">
        <p14:creationId xmlns:p14="http://schemas.microsoft.com/office/powerpoint/2010/main" val="359041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As we‘ve seen, patients</a:t>
            </a:r>
            <a:r>
              <a:rPr lang="sl-SI" baseline="0" dirty="0"/>
              <a:t> with multiple tumors, may  especially benefit from carbon ion therapy.</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19</a:t>
            </a:fld>
            <a:endParaRPr lang="en-US" dirty="0"/>
          </a:p>
        </p:txBody>
      </p:sp>
    </p:spTree>
    <p:extLst>
      <p:ext uri="{BB962C8B-B14F-4D97-AF65-F5344CB8AC3E}">
        <p14:creationId xmlns:p14="http://schemas.microsoft.com/office/powerpoint/2010/main" val="3586663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Treatment planning software</a:t>
            </a:r>
            <a:r>
              <a:rPr lang="sl-SI" baseline="0" dirty="0"/>
              <a:t> that we used was not able to handle mutliple targets optimization.</a:t>
            </a:r>
            <a:endParaRPr lang="de-DE" dirty="0"/>
          </a:p>
        </p:txBody>
      </p:sp>
      <p:sp>
        <p:nvSpPr>
          <p:cNvPr id="4" name="Slide Number Placeholder 3"/>
          <p:cNvSpPr>
            <a:spLocks noGrp="1"/>
          </p:cNvSpPr>
          <p:nvPr>
            <p:ph type="sldNum" sz="quarter" idx="10"/>
          </p:nvPr>
        </p:nvSpPr>
        <p:spPr/>
        <p:txBody>
          <a:bodyPr/>
          <a:lstStyle/>
          <a:p>
            <a:fld id="{FE699A5A-6AFB-4E27-8264-B948FEB8F6DC}" type="slidenum">
              <a:rPr lang="en-US" smtClean="0"/>
              <a:t>21</a:t>
            </a:fld>
            <a:endParaRPr lang="en-US" dirty="0"/>
          </a:p>
        </p:txBody>
      </p:sp>
    </p:spTree>
    <p:extLst>
      <p:ext uri="{BB962C8B-B14F-4D97-AF65-F5344CB8AC3E}">
        <p14:creationId xmlns:p14="http://schemas.microsoft.com/office/powerpoint/2010/main" val="828204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Let me show you two examples</a:t>
            </a:r>
            <a:r>
              <a:rPr lang="sl-SI" baseline="0" dirty="0"/>
              <a:t> from second cohort. First is a patietnt..</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22</a:t>
            </a:fld>
            <a:endParaRPr lang="en-US" dirty="0"/>
          </a:p>
        </p:txBody>
      </p:sp>
    </p:spTree>
    <p:extLst>
      <p:ext uri="{BB962C8B-B14F-4D97-AF65-F5344CB8AC3E}">
        <p14:creationId xmlns:p14="http://schemas.microsoft.com/office/powerpoint/2010/main" val="246513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Except</a:t>
            </a:r>
            <a:r>
              <a:rPr lang="sl-SI" baseline="0" dirty="0"/>
              <a:t> for this patient, which had a very small tumor, around half of cubic centimiter.</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23</a:t>
            </a:fld>
            <a:endParaRPr lang="en-US" dirty="0"/>
          </a:p>
        </p:txBody>
      </p:sp>
    </p:spTree>
    <p:extLst>
      <p:ext uri="{BB962C8B-B14F-4D97-AF65-F5344CB8AC3E}">
        <p14:creationId xmlns:p14="http://schemas.microsoft.com/office/powerpoint/2010/main" val="581060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Here</a:t>
            </a:r>
            <a:r>
              <a:rPr lang="sl-SI" baseline="0" dirty="0"/>
              <a:t> we have difference between SBRT and carbon-ion dose to critical organs and the results from previous cohort are ploted alongside the second one.</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24</a:t>
            </a:fld>
            <a:endParaRPr lang="en-US" dirty="0"/>
          </a:p>
        </p:txBody>
      </p:sp>
    </p:spTree>
    <p:extLst>
      <p:ext uri="{BB962C8B-B14F-4D97-AF65-F5344CB8AC3E}">
        <p14:creationId xmlns:p14="http://schemas.microsoft.com/office/powerpoint/2010/main" val="677016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A</a:t>
            </a:r>
            <a:r>
              <a:rPr lang="sl-SI" baseline="0" dirty="0"/>
              <a:t> significant difference is in heart V5, which as we mentioned could be of extreme importance.</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25</a:t>
            </a:fld>
            <a:endParaRPr lang="en-US" dirty="0"/>
          </a:p>
        </p:txBody>
      </p:sp>
    </p:spTree>
    <p:extLst>
      <p:ext uri="{BB962C8B-B14F-4D97-AF65-F5344CB8AC3E}">
        <p14:creationId xmlns:p14="http://schemas.microsoft.com/office/powerpoint/2010/main" val="374652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State of the art</a:t>
            </a:r>
            <a:r>
              <a:rPr lang="sl-SI" baseline="0" dirty="0"/>
              <a:t> radiotherapy for lung cancer is call SBRT.</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4</a:t>
            </a:fld>
            <a:endParaRPr lang="en-US" dirty="0"/>
          </a:p>
        </p:txBody>
      </p:sp>
    </p:spTree>
    <p:extLst>
      <p:ext uri="{BB962C8B-B14F-4D97-AF65-F5344CB8AC3E}">
        <p14:creationId xmlns:p14="http://schemas.microsoft.com/office/powerpoint/2010/main" val="149719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A dose escalation was possible with</a:t>
            </a:r>
            <a:r>
              <a:rPr lang="sl-SI" baseline="0" dirty="0"/>
              <a:t> carbon ions for the patient you can see on the slide. There were five lung tumors and SBRT was limited due to the excesive heart dose and it had to employ a complex fractionation scheme, as displayed. With carbon ions it was possible to delive single dose of 24 Gy to all targets, without exposing heart to too much dose.</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26</a:t>
            </a:fld>
            <a:endParaRPr lang="en-US" dirty="0"/>
          </a:p>
        </p:txBody>
      </p:sp>
    </p:spTree>
    <p:extLst>
      <p:ext uri="{BB962C8B-B14F-4D97-AF65-F5344CB8AC3E}">
        <p14:creationId xmlns:p14="http://schemas.microsoft.com/office/powerpoint/2010/main" val="590955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In fact, if we look at dose volume histogram</a:t>
            </a:r>
            <a:r>
              <a:rPr lang="sl-SI" baseline="0" dirty="0"/>
              <a:t> for the heart, the difference between SBRT and carbon-ions is apparent.</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27</a:t>
            </a:fld>
            <a:endParaRPr lang="en-US" dirty="0"/>
          </a:p>
        </p:txBody>
      </p:sp>
    </p:spTree>
    <p:extLst>
      <p:ext uri="{BB962C8B-B14F-4D97-AF65-F5344CB8AC3E}">
        <p14:creationId xmlns:p14="http://schemas.microsoft.com/office/powerpoint/2010/main" val="1806996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To conclude, carbon-ions delivere the same dose to tumors, while</a:t>
            </a:r>
            <a:r>
              <a:rPr lang="sl-SI" baseline="0" dirty="0"/>
              <a:t> depositing less dose to normal tissue.</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28</a:t>
            </a:fld>
            <a:endParaRPr lang="en-US" dirty="0"/>
          </a:p>
        </p:txBody>
      </p:sp>
    </p:spTree>
    <p:extLst>
      <p:ext uri="{BB962C8B-B14F-4D97-AF65-F5344CB8AC3E}">
        <p14:creationId xmlns:p14="http://schemas.microsoft.com/office/powerpoint/2010/main" val="3142968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There</a:t>
            </a:r>
            <a:r>
              <a:rPr lang="sl-SI" baseline="0" dirty="0"/>
              <a:t> are first patients being treatet at NIRS in Japan.</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29</a:t>
            </a:fld>
            <a:endParaRPr lang="en-US" dirty="0"/>
          </a:p>
        </p:txBody>
      </p:sp>
    </p:spTree>
    <p:extLst>
      <p:ext uri="{BB962C8B-B14F-4D97-AF65-F5344CB8AC3E}">
        <p14:creationId xmlns:p14="http://schemas.microsoft.com/office/powerpoint/2010/main" val="712192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A possible alternative to SBRT</a:t>
            </a:r>
            <a:r>
              <a:rPr lang="sl-SI" baseline="0" dirty="0"/>
              <a:t> could be carbon-ion therapy.</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5</a:t>
            </a:fld>
            <a:endParaRPr lang="en-US" dirty="0"/>
          </a:p>
        </p:txBody>
      </p:sp>
    </p:spTree>
    <p:extLst>
      <p:ext uri="{BB962C8B-B14F-4D97-AF65-F5344CB8AC3E}">
        <p14:creationId xmlns:p14="http://schemas.microsoft.com/office/powerpoint/2010/main" val="3201180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The reason carbon-ions</a:t>
            </a:r>
            <a:r>
              <a:rPr lang="sl-SI" baseline="0" dirty="0"/>
              <a:t> could be alternative is in their dose deposition. </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6</a:t>
            </a:fld>
            <a:endParaRPr lang="en-US" dirty="0"/>
          </a:p>
        </p:txBody>
      </p:sp>
    </p:spTree>
    <p:extLst>
      <p:ext uri="{BB962C8B-B14F-4D97-AF65-F5344CB8AC3E}">
        <p14:creationId xmlns:p14="http://schemas.microsoft.com/office/powerpoint/2010/main" val="800575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Treatment</a:t>
            </a:r>
            <a:r>
              <a:rPr lang="sl-SI" baseline="0" dirty="0"/>
              <a:t> centers treat mostly static cases, because treatment of moving tumors introduces uncertaneties.</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7</a:t>
            </a:fld>
            <a:endParaRPr lang="en-US" dirty="0"/>
          </a:p>
        </p:txBody>
      </p:sp>
    </p:spTree>
    <p:extLst>
      <p:ext uri="{BB962C8B-B14F-4D97-AF65-F5344CB8AC3E}">
        <p14:creationId xmlns:p14="http://schemas.microsoft.com/office/powerpoint/2010/main" val="3326016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To evaluate potential of carbon ions,</a:t>
            </a:r>
            <a:r>
              <a:rPr lang="sl-SI" baseline="0" dirty="0"/>
              <a:t> we compared treatment plans for lung cancer patients between SBRT and carbon ions. </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9</a:t>
            </a:fld>
            <a:endParaRPr lang="en-US" dirty="0"/>
          </a:p>
        </p:txBody>
      </p:sp>
    </p:spTree>
    <p:extLst>
      <p:ext uri="{BB962C8B-B14F-4D97-AF65-F5344CB8AC3E}">
        <p14:creationId xmlns:p14="http://schemas.microsoft.com/office/powerpoint/2010/main" val="2480313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Our</a:t>
            </a:r>
            <a:r>
              <a:rPr lang="sl-SI" baseline="0" dirty="0"/>
              <a:t> study began with comparing treatment plans for 19 patients with 26 tumors.</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10</a:t>
            </a:fld>
            <a:endParaRPr lang="en-US" dirty="0"/>
          </a:p>
        </p:txBody>
      </p:sp>
    </p:spTree>
    <p:extLst>
      <p:ext uri="{BB962C8B-B14F-4D97-AF65-F5344CB8AC3E}">
        <p14:creationId xmlns:p14="http://schemas.microsoft.com/office/powerpoint/2010/main" val="2022872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Let me show you two examples.</a:t>
            </a:r>
            <a:r>
              <a:rPr lang="sl-SI" baseline="0" dirty="0"/>
              <a:t> First is a patient with two tumors in the back of both lung wings.</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11</a:t>
            </a:fld>
            <a:endParaRPr lang="en-US" dirty="0"/>
          </a:p>
        </p:txBody>
      </p:sp>
    </p:spTree>
    <p:extLst>
      <p:ext uri="{BB962C8B-B14F-4D97-AF65-F5344CB8AC3E}">
        <p14:creationId xmlns:p14="http://schemas.microsoft.com/office/powerpoint/2010/main" val="3385399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l-SI" dirty="0"/>
              <a:t>Second is a patient with a small tumor in a central position.</a:t>
            </a:r>
            <a:endParaRPr lang="en-US" dirty="0"/>
          </a:p>
        </p:txBody>
      </p:sp>
      <p:sp>
        <p:nvSpPr>
          <p:cNvPr id="4" name="Slide Number Placeholder 3"/>
          <p:cNvSpPr>
            <a:spLocks noGrp="1"/>
          </p:cNvSpPr>
          <p:nvPr>
            <p:ph type="sldNum" sz="quarter" idx="10"/>
          </p:nvPr>
        </p:nvSpPr>
        <p:spPr/>
        <p:txBody>
          <a:bodyPr/>
          <a:lstStyle/>
          <a:p>
            <a:fld id="{FE699A5A-6AFB-4E27-8264-B948FEB8F6DC}" type="slidenum">
              <a:rPr lang="en-US" smtClean="0"/>
              <a:t>12</a:t>
            </a:fld>
            <a:endParaRPr lang="en-US" dirty="0"/>
          </a:p>
        </p:txBody>
      </p:sp>
    </p:spTree>
    <p:extLst>
      <p:ext uri="{BB962C8B-B14F-4D97-AF65-F5344CB8AC3E}">
        <p14:creationId xmlns:p14="http://schemas.microsoft.com/office/powerpoint/2010/main" val="568053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250825" y="368300"/>
            <a:ext cx="8642350" cy="2089150"/>
          </a:xfrm>
          <a:prstGeom prst="rect">
            <a:avLst/>
          </a:prstGeom>
          <a:solidFill>
            <a:srgbClr val="C00000"/>
          </a:solidFill>
          <a:ln w="9525">
            <a:noFill/>
            <a:miter lim="800000"/>
            <a:headEnd/>
            <a:tailEnd/>
          </a:ln>
          <a:effectLst/>
        </p:spPr>
        <p:txBody>
          <a:bodyPr wrap="none" anchor="ctr"/>
          <a:lstStyle/>
          <a:p>
            <a:pPr algn="ctr"/>
            <a:endParaRPr lang="de-DE" dirty="0">
              <a:solidFill>
                <a:schemeClr val="tx1"/>
              </a:solidFill>
            </a:endParaRPr>
          </a:p>
        </p:txBody>
      </p:sp>
      <p:sp>
        <p:nvSpPr>
          <p:cNvPr id="87044" name="Rectangle 4"/>
          <p:cNvSpPr>
            <a:spLocks noGrp="1" noChangeArrowheads="1"/>
          </p:cNvSpPr>
          <p:nvPr>
            <p:ph type="subTitle" idx="1"/>
          </p:nvPr>
        </p:nvSpPr>
        <p:spPr>
          <a:xfrm>
            <a:off x="358775" y="1449388"/>
            <a:ext cx="6642117" cy="944562"/>
          </a:xfrm>
        </p:spPr>
        <p:txBody>
          <a:bodyPr lIns="0" tIns="0" rIns="0" bIns="0"/>
          <a:lstStyle>
            <a:lvl1pPr marL="0" indent="0">
              <a:spcBef>
                <a:spcPct val="0"/>
              </a:spcBef>
              <a:buFont typeface="Wingdings" pitchFamily="2" charset="2"/>
              <a:buNone/>
              <a:defRPr b="1">
                <a:solidFill>
                  <a:schemeClr val="tx1"/>
                </a:solidFill>
              </a:defRPr>
            </a:lvl1pPr>
          </a:lstStyle>
          <a:p>
            <a:r>
              <a:rPr lang="en-US" dirty="0"/>
              <a:t>Click to edit Master subtitle style</a:t>
            </a:r>
            <a:endParaRPr lang="de-DE" dirty="0"/>
          </a:p>
        </p:txBody>
      </p:sp>
      <p:sp>
        <p:nvSpPr>
          <p:cNvPr id="87048" name="Rectangle 8"/>
          <p:cNvSpPr>
            <a:spLocks noChangeArrowheads="1"/>
          </p:cNvSpPr>
          <p:nvPr/>
        </p:nvSpPr>
        <p:spPr bwMode="auto">
          <a:xfrm>
            <a:off x="250825" y="196850"/>
            <a:ext cx="8642350" cy="144463"/>
          </a:xfrm>
          <a:prstGeom prst="rect">
            <a:avLst/>
          </a:prstGeom>
          <a:solidFill>
            <a:srgbClr val="C00000"/>
          </a:solidFill>
          <a:ln w="3175">
            <a:noFill/>
            <a:miter lim="800000"/>
            <a:headEnd/>
            <a:tailEnd/>
          </a:ln>
        </p:spPr>
        <p:txBody>
          <a:bodyPr/>
          <a:lstStyle/>
          <a:p>
            <a:endParaRPr lang="de-DE" dirty="0"/>
          </a:p>
        </p:txBody>
      </p:sp>
      <p:pic>
        <p:nvPicPr>
          <p:cNvPr id="87049" name="Picture 9" descr="tud_logo"/>
          <p:cNvPicPr>
            <a:picLocks noChangeAspect="1" noChangeArrowheads="1"/>
          </p:cNvPicPr>
          <p:nvPr/>
        </p:nvPicPr>
        <p:blipFill>
          <a:blip r:embed="rId2" cstate="print"/>
          <a:srcRect r="5453"/>
          <a:stretch>
            <a:fillRect/>
          </a:stretch>
        </p:blipFill>
        <p:spPr bwMode="auto">
          <a:xfrm>
            <a:off x="7172325" y="657225"/>
            <a:ext cx="1873250" cy="792163"/>
          </a:xfrm>
          <a:prstGeom prst="rect">
            <a:avLst/>
          </a:prstGeom>
          <a:noFill/>
          <a:ln w="9525">
            <a:noFill/>
            <a:miter lim="800000"/>
            <a:headEnd/>
            <a:tailEnd/>
          </a:ln>
        </p:spPr>
      </p:pic>
      <p:sp>
        <p:nvSpPr>
          <p:cNvPr id="87055" name="Line 15"/>
          <p:cNvSpPr>
            <a:spLocks noChangeShapeType="1"/>
          </p:cNvSpPr>
          <p:nvPr/>
        </p:nvSpPr>
        <p:spPr bwMode="auto">
          <a:xfrm>
            <a:off x="252413" y="6357958"/>
            <a:ext cx="8640762" cy="0"/>
          </a:xfrm>
          <a:prstGeom prst="line">
            <a:avLst/>
          </a:prstGeom>
          <a:noFill/>
          <a:ln w="7620">
            <a:solidFill>
              <a:srgbClr val="000000"/>
            </a:solidFill>
            <a:round/>
            <a:headEnd/>
            <a:tailEnd/>
          </a:ln>
        </p:spPr>
        <p:txBody>
          <a:bodyPr/>
          <a:lstStyle/>
          <a:p>
            <a:endParaRPr lang="de-DE" dirty="0"/>
          </a:p>
        </p:txBody>
      </p:sp>
      <p:sp>
        <p:nvSpPr>
          <p:cNvPr id="87058" name="Rectangle 18"/>
          <p:cNvSpPr>
            <a:spLocks noChangeArrowheads="1"/>
          </p:cNvSpPr>
          <p:nvPr/>
        </p:nvSpPr>
        <p:spPr bwMode="auto">
          <a:xfrm>
            <a:off x="250825" y="360363"/>
            <a:ext cx="8640763" cy="14287"/>
          </a:xfrm>
          <a:prstGeom prst="rect">
            <a:avLst/>
          </a:prstGeom>
          <a:solidFill>
            <a:srgbClr val="000000"/>
          </a:solidFill>
          <a:ln w="9525">
            <a:noFill/>
            <a:miter lim="800000"/>
            <a:headEnd/>
            <a:tailEnd/>
          </a:ln>
          <a:effectLst/>
        </p:spPr>
        <p:txBody>
          <a:bodyPr wrap="none" anchor="ctr"/>
          <a:lstStyle/>
          <a:p>
            <a:endParaRPr lang="de-DE" dirty="0"/>
          </a:p>
        </p:txBody>
      </p:sp>
      <p:sp>
        <p:nvSpPr>
          <p:cNvPr id="87059" name="Rectangle 19"/>
          <p:cNvSpPr>
            <a:spLocks noChangeArrowheads="1"/>
          </p:cNvSpPr>
          <p:nvPr/>
        </p:nvSpPr>
        <p:spPr bwMode="auto">
          <a:xfrm>
            <a:off x="250825" y="2457450"/>
            <a:ext cx="8640763" cy="7938"/>
          </a:xfrm>
          <a:prstGeom prst="rect">
            <a:avLst/>
          </a:prstGeom>
          <a:solidFill>
            <a:srgbClr val="000000"/>
          </a:solidFill>
          <a:ln w="9525">
            <a:noFill/>
            <a:miter lim="800000"/>
            <a:headEnd/>
            <a:tailEnd/>
          </a:ln>
          <a:effectLst/>
        </p:spPr>
        <p:txBody>
          <a:bodyPr wrap="none" anchor="ctr"/>
          <a:lstStyle/>
          <a:p>
            <a:endParaRPr lang="de-DE" dirty="0"/>
          </a:p>
        </p:txBody>
      </p:sp>
      <p:sp>
        <p:nvSpPr>
          <p:cNvPr id="12" name="Titel 11"/>
          <p:cNvSpPr>
            <a:spLocks noGrp="1"/>
          </p:cNvSpPr>
          <p:nvPr>
            <p:ph type="title"/>
          </p:nvPr>
        </p:nvSpPr>
        <p:spPr/>
        <p:txBody>
          <a:bodyPr/>
          <a:lstStyle>
            <a:lvl1pPr>
              <a:defRPr>
                <a:solidFill>
                  <a:schemeClr val="tx1"/>
                </a:solidFill>
              </a:defRPr>
            </a:lvl1pPr>
          </a:lstStyle>
          <a:p>
            <a:r>
              <a:rPr lang="en-US" dirty="0"/>
              <a:t>Click to edit Master title style</a:t>
            </a:r>
            <a:endParaRPr lang="de-DE" dirty="0"/>
          </a:p>
        </p:txBody>
      </p:sp>
      <p:sp>
        <p:nvSpPr>
          <p:cNvPr id="15" name="Fußzeilenplatzhalter 3"/>
          <p:cNvSpPr txBox="1">
            <a:spLocks/>
          </p:cNvSpPr>
          <p:nvPr/>
        </p:nvSpPr>
        <p:spPr>
          <a:xfrm>
            <a:off x="252413" y="6489700"/>
            <a:ext cx="7200900" cy="23177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E482C5-58E3-4583-8C64-AB4EA00E1990}" type="datetime1">
              <a:rPr kumimoji="0" lang="de-DE" sz="1000" b="0" i="0" u="none" strike="noStrike" kern="1200" cap="none" spc="0" normalizeH="0" baseline="0" noProof="0" smtClean="0">
                <a:ln>
                  <a:noFill/>
                </a:ln>
                <a:solidFill>
                  <a:schemeClr val="tx1"/>
                </a:solidFill>
                <a:effectLst/>
                <a:uLnTx/>
                <a:uFillTx/>
                <a:latin typeface="+mn-lt"/>
                <a:ea typeface="+mn-ea"/>
                <a:cs typeface="Tahoma"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02.07.2016</a:t>
            </a:fld>
            <a:r>
              <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rPr>
              <a:t>  |  Fachbereich Physik </a:t>
            </a:r>
            <a:r>
              <a:rPr kumimoji="0" lang="sl-SI" sz="1000" b="0" i="0" u="none" strike="noStrike" kern="1200" cap="none" spc="0" normalizeH="0" baseline="0" noProof="0" dirty="0">
                <a:ln>
                  <a:noFill/>
                </a:ln>
                <a:solidFill>
                  <a:schemeClr val="tx1"/>
                </a:solidFill>
                <a:effectLst/>
                <a:uLnTx/>
                <a:uFillTx/>
                <a:latin typeface="+mn-lt"/>
                <a:ea typeface="+mn-ea"/>
                <a:cs typeface="Tahoma" pitchFamily="34" charset="0"/>
              </a:rPr>
              <a:t> </a:t>
            </a:r>
            <a:r>
              <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rPr>
              <a:t>| GSI </a:t>
            </a:r>
            <a:r>
              <a:rPr kumimoji="0" lang="sl-SI" sz="1000" b="0" i="0" u="none" strike="noStrike" kern="1200" cap="none" spc="0" normalizeH="0" baseline="0" noProof="0" dirty="0">
                <a:ln>
                  <a:noFill/>
                </a:ln>
                <a:solidFill>
                  <a:schemeClr val="tx1"/>
                </a:solidFill>
                <a:effectLst/>
                <a:uLnTx/>
                <a:uFillTx/>
                <a:latin typeface="+mn-lt"/>
                <a:ea typeface="+mn-ea"/>
                <a:cs typeface="Tahoma" pitchFamily="34" charset="0"/>
              </a:rPr>
              <a:t> </a:t>
            </a:r>
            <a:r>
              <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rPr>
              <a:t>|  K. Anderle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53383" y="6395057"/>
            <a:ext cx="1313730" cy="4183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a:xfrm>
            <a:off x="360000" y="1620000"/>
            <a:ext cx="6823569" cy="44799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6421455" cy="1362075"/>
          </a:xfrm>
        </p:spPr>
        <p:txBody>
          <a:bodyPr anchor="t"/>
          <a:lstStyle>
            <a:lvl1pPr algn="l">
              <a:defRPr sz="3200" b="1" cap="all"/>
            </a:lvl1pPr>
          </a:lstStyle>
          <a:p>
            <a:r>
              <a:rPr lang="en-US"/>
              <a:t>Click to edit Master title style</a:t>
            </a:r>
            <a:endParaRPr lang="de-DE" dirty="0"/>
          </a:p>
        </p:txBody>
      </p:sp>
      <p:sp>
        <p:nvSpPr>
          <p:cNvPr id="3" name="Textplatzhalter 2"/>
          <p:cNvSpPr>
            <a:spLocks noGrp="1"/>
          </p:cNvSpPr>
          <p:nvPr>
            <p:ph type="body" idx="1"/>
          </p:nvPr>
        </p:nvSpPr>
        <p:spPr>
          <a:xfrm>
            <a:off x="722313" y="2906713"/>
            <a:ext cx="642145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358775" y="1592263"/>
            <a:ext cx="4135438" cy="4551381"/>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786314" y="1592263"/>
            <a:ext cx="4105274" cy="4551381"/>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857620" y="1620000"/>
            <a:ext cx="5000660" cy="4506163"/>
          </a:xfrm>
        </p:spPr>
        <p:txBody>
          <a:bodyPr/>
          <a:lstStyle>
            <a:lvl1pPr>
              <a:defRPr sz="2000"/>
            </a:lvl1pPr>
            <a:lvl2pPr>
              <a:defRPr sz="20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Textplatzhalter 3"/>
          <p:cNvSpPr>
            <a:spLocks noGrp="1"/>
          </p:cNvSpPr>
          <p:nvPr>
            <p:ph type="body" sz="half" idx="2"/>
          </p:nvPr>
        </p:nvSpPr>
        <p:spPr>
          <a:xfrm>
            <a:off x="358776" y="1620000"/>
            <a:ext cx="3106738" cy="4506163"/>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tel 1"/>
          <p:cNvSpPr>
            <a:spLocks noGrp="1"/>
          </p:cNvSpPr>
          <p:nvPr>
            <p:ph type="title"/>
          </p:nvPr>
        </p:nvSpPr>
        <p:spPr>
          <a:xfrm>
            <a:off x="358775" y="488950"/>
            <a:ext cx="6840000" cy="838200"/>
          </a:xfrm>
        </p:spPr>
        <p:txBody>
          <a:bodyPr/>
          <a:lstStyle/>
          <a:p>
            <a:r>
              <a:rPr lang="en-US"/>
              <a:t>Click to edit Master title style</a:t>
            </a:r>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1792288" y="1928801"/>
            <a:ext cx="5486400" cy="279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de-DE"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w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ChangeArrowheads="1"/>
          </p:cNvSpPr>
          <p:nvPr/>
        </p:nvSpPr>
        <p:spPr bwMode="auto">
          <a:xfrm>
            <a:off x="250825" y="368300"/>
            <a:ext cx="8642350" cy="1081088"/>
          </a:xfrm>
          <a:prstGeom prst="rect">
            <a:avLst/>
          </a:prstGeom>
          <a:noFill/>
          <a:ln w="9525">
            <a:noFill/>
            <a:miter lim="800000"/>
            <a:headEnd/>
            <a:tailEnd/>
          </a:ln>
          <a:effectLst/>
        </p:spPr>
        <p:txBody>
          <a:bodyPr wrap="none" anchor="ctr"/>
          <a:lstStyle/>
          <a:p>
            <a:endParaRPr lang="de-DE" dirty="0">
              <a:latin typeface="+mn-lt"/>
              <a:cs typeface="Tahoma" pitchFamily="34" charset="0"/>
            </a:endParaRPr>
          </a:p>
        </p:txBody>
      </p:sp>
      <p:sp>
        <p:nvSpPr>
          <p:cNvPr id="1026" name="Rectangle 2"/>
          <p:cNvSpPr>
            <a:spLocks noGrp="1" noChangeArrowheads="1"/>
          </p:cNvSpPr>
          <p:nvPr>
            <p:ph type="title"/>
          </p:nvPr>
        </p:nvSpPr>
        <p:spPr bwMode="auto">
          <a:xfrm>
            <a:off x="358775" y="488950"/>
            <a:ext cx="6642117" cy="8382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de-DE" dirty="0"/>
              <a:t>Titelmasterformat durch Klicken bearbeiten</a:t>
            </a:r>
          </a:p>
        </p:txBody>
      </p:sp>
      <p:sp>
        <p:nvSpPr>
          <p:cNvPr id="1027" name="Rectangle 3"/>
          <p:cNvSpPr>
            <a:spLocks noGrp="1" noChangeArrowheads="1"/>
          </p:cNvSpPr>
          <p:nvPr>
            <p:ph type="body" idx="1"/>
          </p:nvPr>
        </p:nvSpPr>
        <p:spPr bwMode="auto">
          <a:xfrm>
            <a:off x="360000" y="1620000"/>
            <a:ext cx="6640892" cy="45720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32" name="Rectangle 8"/>
          <p:cNvSpPr>
            <a:spLocks noChangeArrowheads="1"/>
          </p:cNvSpPr>
          <p:nvPr/>
        </p:nvSpPr>
        <p:spPr bwMode="auto">
          <a:xfrm>
            <a:off x="250825" y="196850"/>
            <a:ext cx="8642350" cy="144463"/>
          </a:xfrm>
          <a:prstGeom prst="rect">
            <a:avLst/>
          </a:prstGeom>
          <a:solidFill>
            <a:srgbClr val="C00000"/>
          </a:solidFill>
          <a:ln w="3175">
            <a:noFill/>
            <a:miter lim="800000"/>
            <a:headEnd/>
            <a:tailEnd/>
          </a:ln>
        </p:spPr>
        <p:txBody>
          <a:bodyPr/>
          <a:lstStyle/>
          <a:p>
            <a:endParaRPr lang="de-DE" dirty="0">
              <a:latin typeface="+mn-lt"/>
              <a:cs typeface="Tahoma" pitchFamily="34" charset="0"/>
            </a:endParaRPr>
          </a:p>
        </p:txBody>
      </p:sp>
      <p:pic>
        <p:nvPicPr>
          <p:cNvPr id="1033" name="Picture 9" descr="tud_logo"/>
          <p:cNvPicPr>
            <a:picLocks noChangeAspect="1" noChangeArrowheads="1"/>
          </p:cNvPicPr>
          <p:nvPr/>
        </p:nvPicPr>
        <p:blipFill>
          <a:blip r:embed="rId10" cstate="print"/>
          <a:srcRect r="5453"/>
          <a:stretch>
            <a:fillRect/>
          </a:stretch>
        </p:blipFill>
        <p:spPr bwMode="auto">
          <a:xfrm>
            <a:off x="7167563" y="512763"/>
            <a:ext cx="1873250" cy="792162"/>
          </a:xfrm>
          <a:prstGeom prst="rect">
            <a:avLst/>
          </a:prstGeom>
          <a:noFill/>
          <a:ln w="9525">
            <a:noFill/>
            <a:miter lim="800000"/>
            <a:headEnd/>
            <a:tailEnd/>
          </a:ln>
        </p:spPr>
      </p:pic>
      <p:sp>
        <p:nvSpPr>
          <p:cNvPr id="1038" name="Line 14"/>
          <p:cNvSpPr>
            <a:spLocks noChangeShapeType="1"/>
          </p:cNvSpPr>
          <p:nvPr/>
        </p:nvSpPr>
        <p:spPr bwMode="auto">
          <a:xfrm>
            <a:off x="250825" y="1449388"/>
            <a:ext cx="8640763" cy="0"/>
          </a:xfrm>
          <a:prstGeom prst="line">
            <a:avLst/>
          </a:prstGeom>
          <a:noFill/>
          <a:ln w="7620">
            <a:solidFill>
              <a:srgbClr val="000000"/>
            </a:solidFill>
            <a:round/>
            <a:headEnd/>
            <a:tailEnd/>
          </a:ln>
        </p:spPr>
        <p:txBody>
          <a:bodyPr/>
          <a:lstStyle/>
          <a:p>
            <a:endParaRPr lang="de-DE" dirty="0">
              <a:latin typeface="+mn-lt"/>
              <a:cs typeface="Tahoma" pitchFamily="34" charset="0"/>
            </a:endParaRPr>
          </a:p>
        </p:txBody>
      </p:sp>
      <p:sp>
        <p:nvSpPr>
          <p:cNvPr id="1040" name="Rectangle 16"/>
          <p:cNvSpPr>
            <a:spLocks noChangeArrowheads="1"/>
          </p:cNvSpPr>
          <p:nvPr/>
        </p:nvSpPr>
        <p:spPr bwMode="auto">
          <a:xfrm>
            <a:off x="250825" y="366713"/>
            <a:ext cx="8640763" cy="14287"/>
          </a:xfrm>
          <a:prstGeom prst="rect">
            <a:avLst/>
          </a:prstGeom>
          <a:solidFill>
            <a:srgbClr val="000000"/>
          </a:solidFill>
          <a:ln w="9525">
            <a:noFill/>
            <a:miter lim="800000"/>
            <a:headEnd/>
            <a:tailEnd/>
          </a:ln>
          <a:effectLst/>
        </p:spPr>
        <p:txBody>
          <a:bodyPr wrap="none" anchor="ctr"/>
          <a:lstStyle/>
          <a:p>
            <a:endParaRPr lang="de-DE" dirty="0">
              <a:latin typeface="+mn-lt"/>
              <a:cs typeface="Tahoma" pitchFamily="34" charset="0"/>
            </a:endParaRPr>
          </a:p>
        </p:txBody>
      </p:sp>
      <p:sp>
        <p:nvSpPr>
          <p:cNvPr id="11" name="Line 15"/>
          <p:cNvSpPr>
            <a:spLocks noChangeShapeType="1"/>
          </p:cNvSpPr>
          <p:nvPr/>
        </p:nvSpPr>
        <p:spPr bwMode="auto">
          <a:xfrm>
            <a:off x="252413" y="6357958"/>
            <a:ext cx="8640762" cy="0"/>
          </a:xfrm>
          <a:prstGeom prst="line">
            <a:avLst/>
          </a:prstGeom>
          <a:noFill/>
          <a:ln w="7620">
            <a:solidFill>
              <a:srgbClr val="000000"/>
            </a:solidFill>
            <a:round/>
            <a:headEnd/>
            <a:tailEnd/>
          </a:ln>
        </p:spPr>
        <p:txBody>
          <a:bodyPr/>
          <a:lstStyle/>
          <a:p>
            <a:endParaRPr lang="de-DE" dirty="0">
              <a:latin typeface="+mn-lt"/>
              <a:cs typeface="Tahoma" pitchFamily="34" charset="0"/>
            </a:endParaRPr>
          </a:p>
        </p:txBody>
      </p:sp>
      <p:sp>
        <p:nvSpPr>
          <p:cNvPr id="13" name="Fußzeilenplatzhalter 3"/>
          <p:cNvSpPr txBox="1">
            <a:spLocks/>
          </p:cNvSpPr>
          <p:nvPr/>
        </p:nvSpPr>
        <p:spPr>
          <a:xfrm>
            <a:off x="252413" y="6489700"/>
            <a:ext cx="7200900" cy="23177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E482C5-58E3-4583-8C64-AB4EA00E1990}" type="datetime1">
              <a:rPr kumimoji="0" lang="de-DE" sz="1000" b="0" i="0" u="none" strike="noStrike" kern="1200" cap="none" spc="0" normalizeH="0" baseline="0" noProof="0" smtClean="0">
                <a:ln>
                  <a:noFill/>
                </a:ln>
                <a:solidFill>
                  <a:schemeClr val="tx1"/>
                </a:solidFill>
                <a:effectLst/>
                <a:uLnTx/>
                <a:uFillTx/>
                <a:latin typeface="+mn-lt"/>
                <a:ea typeface="+mn-ea"/>
                <a:cs typeface="Tahoma"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02.07.2016</a:t>
            </a:fld>
            <a:r>
              <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rPr>
              <a:t>  |  Fachbereich Physik  | GSI  |  K. Anderle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000" b="0" i="0" u="none" strike="noStrike" kern="1200" cap="none" spc="0" normalizeH="0" baseline="0" noProof="0" dirty="0">
              <a:ln>
                <a:noFill/>
              </a:ln>
              <a:solidFill>
                <a:schemeClr val="tx1"/>
              </a:solidFill>
              <a:effectLst/>
              <a:uLnTx/>
              <a:uFillTx/>
              <a:latin typeface="+mn-lt"/>
              <a:ea typeface="+mn-ea"/>
              <a:cs typeface="Tahoma" pitchFamily="34" charset="0"/>
            </a:endParaRPr>
          </a:p>
        </p:txBody>
      </p:sp>
      <p:pic>
        <p:nvPicPr>
          <p:cNvPr id="12" name="Picture 1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553383" y="6395057"/>
            <a:ext cx="1313730" cy="418319"/>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fontAlgn="base" hangingPunct="1">
        <a:spcBef>
          <a:spcPct val="0"/>
        </a:spcBef>
        <a:spcAft>
          <a:spcPct val="0"/>
        </a:spcAft>
        <a:defRPr sz="2400" b="1">
          <a:solidFill>
            <a:schemeClr val="tx1"/>
          </a:solidFill>
          <a:latin typeface="+mn-lt"/>
          <a:ea typeface="+mj-ea"/>
          <a:cs typeface="Tahoma" pitchFamily="34" charset="0"/>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179388" indent="-179388" algn="l" rtl="0" eaLnBrk="1" fontAlgn="base" hangingPunct="1">
        <a:lnSpc>
          <a:spcPct val="130000"/>
        </a:lnSpc>
        <a:spcBef>
          <a:spcPts val="200"/>
        </a:spcBef>
        <a:spcAft>
          <a:spcPts val="230"/>
        </a:spcAft>
        <a:buFont typeface="Wingdings" pitchFamily="2" charset="2"/>
        <a:buNone/>
        <a:defRPr sz="2000">
          <a:solidFill>
            <a:schemeClr val="tx1"/>
          </a:solidFill>
          <a:latin typeface="+mn-lt"/>
          <a:ea typeface="+mn-ea"/>
          <a:cs typeface="Tahoma" pitchFamily="34" charset="0"/>
        </a:defRPr>
      </a:lvl1pPr>
      <a:lvl2pPr marL="179388" indent="-177800" algn="l" rtl="0" eaLnBrk="1" fontAlgn="base" hangingPunct="1">
        <a:lnSpc>
          <a:spcPct val="130000"/>
        </a:lnSpc>
        <a:spcBef>
          <a:spcPts val="200"/>
        </a:spcBef>
        <a:spcAft>
          <a:spcPts val="230"/>
        </a:spcAft>
        <a:buFont typeface="Wingdings" pitchFamily="2" charset="2"/>
        <a:buChar char="§"/>
        <a:defRPr sz="2000">
          <a:solidFill>
            <a:schemeClr val="tx1"/>
          </a:solidFill>
          <a:latin typeface="+mn-lt"/>
          <a:cs typeface="Tahoma" pitchFamily="34" charset="0"/>
        </a:defRPr>
      </a:lvl2pPr>
      <a:lvl3pPr marL="538163" indent="-187325" algn="l" rtl="0" eaLnBrk="1" fontAlgn="base" hangingPunct="1">
        <a:lnSpc>
          <a:spcPct val="130000"/>
        </a:lnSpc>
        <a:spcBef>
          <a:spcPts val="200"/>
        </a:spcBef>
        <a:spcAft>
          <a:spcPts val="230"/>
        </a:spcAft>
        <a:buFont typeface="Wingdings" pitchFamily="2" charset="2"/>
        <a:buChar char="§"/>
        <a:defRPr>
          <a:solidFill>
            <a:schemeClr val="tx1"/>
          </a:solidFill>
          <a:latin typeface="+mn-lt"/>
          <a:cs typeface="Tahoma" pitchFamily="34" charset="0"/>
        </a:defRPr>
      </a:lvl3pPr>
      <a:lvl4pPr marL="717550" indent="-173038"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4pPr>
      <a:lvl5pPr marL="908050" indent="-188913"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9.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2.wmf"/><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3.gif"/><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358775" y="1916832"/>
            <a:ext cx="6642117" cy="477118"/>
          </a:xfrm>
        </p:spPr>
        <p:txBody>
          <a:bodyPr/>
          <a:lstStyle/>
          <a:p>
            <a:r>
              <a:rPr lang="sl-SI" dirty="0"/>
              <a:t>Kristjan Anderle</a:t>
            </a:r>
            <a:endParaRPr lang="de-DE" dirty="0"/>
          </a:p>
        </p:txBody>
      </p:sp>
      <p:sp>
        <p:nvSpPr>
          <p:cNvPr id="2" name="Title 1"/>
          <p:cNvSpPr>
            <a:spLocks noGrp="1"/>
          </p:cNvSpPr>
          <p:nvPr>
            <p:ph type="title"/>
          </p:nvPr>
        </p:nvSpPr>
        <p:spPr>
          <a:xfrm>
            <a:off x="358775" y="488950"/>
            <a:ext cx="6642117" cy="1283866"/>
          </a:xfrm>
        </p:spPr>
        <p:txBody>
          <a:bodyPr/>
          <a:lstStyle/>
          <a:p>
            <a:r>
              <a:rPr lang="en-US" dirty="0"/>
              <a:t>In Silico Comparison of Photons versus Carbon Ions in Single Fraction Therapy</a:t>
            </a:r>
            <a:br>
              <a:rPr lang="sl-SI" dirty="0"/>
            </a:br>
            <a:r>
              <a:rPr lang="en-US" dirty="0"/>
              <a:t>of Lung Cancer</a:t>
            </a:r>
            <a:endParaRPr lang="de-DE"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577" r="17149" b="43262"/>
          <a:stretch/>
        </p:blipFill>
        <p:spPr>
          <a:xfrm>
            <a:off x="1835696" y="2518493"/>
            <a:ext cx="5328592" cy="3771462"/>
          </a:xfrm>
          <a:prstGeom prst="rect">
            <a:avLst/>
          </a:prstGeom>
        </p:spPr>
      </p:pic>
    </p:spTree>
    <p:extLst>
      <p:ext uri="{BB962C8B-B14F-4D97-AF65-F5344CB8AC3E}">
        <p14:creationId xmlns:p14="http://schemas.microsoft.com/office/powerpoint/2010/main" val="228550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planning</a:t>
            </a:r>
            <a:r>
              <a:rPr lang="sl-SI" dirty="0"/>
              <a:t> – Cohort I</a:t>
            </a:r>
            <a:endParaRPr lang="en-US" dirty="0"/>
          </a:p>
        </p:txBody>
      </p:sp>
      <p:sp>
        <p:nvSpPr>
          <p:cNvPr id="3" name="Content Placeholder 2"/>
          <p:cNvSpPr>
            <a:spLocks noGrp="1"/>
          </p:cNvSpPr>
          <p:nvPr>
            <p:ph sz="half" idx="1"/>
          </p:nvPr>
        </p:nvSpPr>
        <p:spPr>
          <a:xfrm>
            <a:off x="358774" y="1700808"/>
            <a:ext cx="6642117" cy="4442836"/>
          </a:xfrm>
        </p:spPr>
        <p:txBody>
          <a:bodyPr/>
          <a:lstStyle/>
          <a:p>
            <a:pPr marL="342900" indent="-342900">
              <a:buFont typeface="Arial" panose="020B0604020202020204" pitchFamily="34" charset="0"/>
              <a:buChar char="•"/>
            </a:pPr>
            <a:r>
              <a:rPr lang="sl-SI" dirty="0"/>
              <a:t>19 patients, 26 tumors</a:t>
            </a:r>
          </a:p>
          <a:p>
            <a:pPr marL="342900" indent="-342900">
              <a:buFont typeface="Arial" panose="020B0604020202020204" pitchFamily="34" charset="0"/>
              <a:buChar char="•"/>
            </a:pPr>
            <a:r>
              <a:rPr lang="sl-SI" dirty="0"/>
              <a:t>Planning objectives:</a:t>
            </a:r>
          </a:p>
          <a:p>
            <a:pPr marL="881063" lvl="2" indent="-342900">
              <a:buFont typeface="Arial" panose="020B0604020202020204" pitchFamily="34" charset="0"/>
              <a:buChar char="•"/>
            </a:pPr>
            <a:r>
              <a:rPr lang="sl-SI" sz="1600" dirty="0"/>
              <a:t>Single fraction of 24 Gy</a:t>
            </a:r>
          </a:p>
          <a:p>
            <a:pPr marL="881063" lvl="2" indent="-342900">
              <a:buFont typeface="Arial" panose="020B0604020202020204" pitchFamily="34" charset="0"/>
              <a:buChar char="•"/>
            </a:pPr>
            <a:r>
              <a:rPr lang="sl-SI" sz="1600" dirty="0"/>
              <a:t>Tumor D</a:t>
            </a:r>
            <a:r>
              <a:rPr lang="sl-SI" sz="1600" baseline="-25000" dirty="0"/>
              <a:t>99%</a:t>
            </a:r>
            <a:r>
              <a:rPr lang="sl-SI" sz="1600" dirty="0"/>
              <a:t> &gt; 100% </a:t>
            </a:r>
          </a:p>
          <a:p>
            <a:pPr marL="881063" lvl="2" indent="-342900">
              <a:buFont typeface="Arial" panose="020B0604020202020204" pitchFamily="34" charset="0"/>
              <a:buChar char="•"/>
            </a:pPr>
            <a:r>
              <a:rPr lang="sl-SI" sz="1600" dirty="0"/>
              <a:t>Critical organs limits</a:t>
            </a:r>
          </a:p>
          <a:p>
            <a:pPr marL="342900" indent="-342900">
              <a:buFont typeface="Arial" panose="020B0604020202020204" pitchFamily="34" charset="0"/>
              <a:buChar char="•"/>
            </a:pPr>
            <a:r>
              <a:rPr lang="en-US" dirty="0"/>
              <a:t>Single field uniform optimization</a:t>
            </a:r>
            <a:r>
              <a:rPr lang="sl-SI" dirty="0"/>
              <a:t> with range ITV</a:t>
            </a:r>
            <a:endParaRPr lang="en-US" dirty="0"/>
          </a:p>
          <a:p>
            <a:pPr marL="342900" indent="-342900">
              <a:buFont typeface="Arial" panose="020B0604020202020204" pitchFamily="34" charset="0"/>
              <a:buChar char="•"/>
            </a:pPr>
            <a:r>
              <a:rPr lang="en-US" dirty="0"/>
              <a:t>10 dose calculations per patient</a:t>
            </a:r>
            <a:r>
              <a:rPr lang="sl-SI" dirty="0"/>
              <a:t>:</a:t>
            </a:r>
            <a:endParaRPr lang="en-US" dirty="0"/>
          </a:p>
          <a:p>
            <a:pPr marL="881063" lvl="2" indent="-342900">
              <a:buFont typeface="Arial" panose="020B0604020202020204" pitchFamily="34" charset="0"/>
              <a:buChar char="•"/>
            </a:pPr>
            <a:r>
              <a:rPr lang="en-US" sz="1600" dirty="0"/>
              <a:t>Without motion, static (2x)</a:t>
            </a:r>
          </a:p>
          <a:p>
            <a:pPr marL="881063" lvl="2" indent="-342900">
              <a:buFont typeface="Arial" panose="020B0604020202020204" pitchFamily="34" charset="0"/>
              <a:buChar char="•"/>
            </a:pPr>
            <a:r>
              <a:rPr lang="en-US" sz="1600" dirty="0"/>
              <a:t>With motion, without compensation, 4D-interplay (4x)</a:t>
            </a:r>
          </a:p>
          <a:p>
            <a:pPr marL="881063" lvl="2" indent="-342900">
              <a:buFont typeface="Arial" panose="020B0604020202020204" pitchFamily="34" charset="0"/>
              <a:buChar char="•"/>
            </a:pPr>
            <a:r>
              <a:rPr lang="en-US" sz="1600" dirty="0"/>
              <a:t>With motion, with compensation, 4D-rescanning (4x)</a:t>
            </a:r>
          </a:p>
          <a:p>
            <a:pPr marL="342900" indent="-342900">
              <a:buFont typeface="Arial" panose="020B0604020202020204" pitchFamily="34" charset="0"/>
              <a:buChar char="•"/>
            </a:pPr>
            <a:endParaRPr lang="sl-SI"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4483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 </a:t>
            </a:r>
            <a:r>
              <a:rPr lang="sl-SI" dirty="0"/>
              <a:t>Examples</a:t>
            </a:r>
            <a:endParaRPr lang="de-DE" dirty="0"/>
          </a:p>
        </p:txBody>
      </p:sp>
      <p:pic>
        <p:nvPicPr>
          <p:cNvPr id="4" name="Content Placeholder 3"/>
          <p:cNvPicPr>
            <a:picLocks noGrp="1" noChangeAspect="1"/>
          </p:cNvPicPr>
          <p:nvPr>
            <p:ph idx="1"/>
          </p:nvPr>
        </p:nvPicPr>
        <p:blipFill>
          <a:blip r:embed="rId3"/>
          <a:stretch>
            <a:fillRect/>
          </a:stretch>
        </p:blipFill>
        <p:spPr>
          <a:xfrm>
            <a:off x="358775" y="1628800"/>
            <a:ext cx="8557338" cy="3456384"/>
          </a:xfrm>
          <a:prstGeom prst="rect">
            <a:avLst/>
          </a:prstGeom>
        </p:spPr>
      </p:pic>
      <p:sp>
        <p:nvSpPr>
          <p:cNvPr id="3" name="TextBox 2"/>
          <p:cNvSpPr txBox="1"/>
          <p:nvPr/>
        </p:nvSpPr>
        <p:spPr>
          <a:xfrm>
            <a:off x="2123728" y="5176788"/>
            <a:ext cx="864096" cy="369332"/>
          </a:xfrm>
          <a:prstGeom prst="rect">
            <a:avLst/>
          </a:prstGeom>
          <a:noFill/>
        </p:spPr>
        <p:txBody>
          <a:bodyPr wrap="square" rtlCol="0">
            <a:spAutoFit/>
          </a:bodyPr>
          <a:lstStyle/>
          <a:p>
            <a:r>
              <a:rPr lang="sl-SI" b="1" dirty="0"/>
              <a:t>SBRT</a:t>
            </a:r>
            <a:endParaRPr lang="de-DE" b="1" dirty="0"/>
          </a:p>
        </p:txBody>
      </p:sp>
      <p:sp>
        <p:nvSpPr>
          <p:cNvPr id="5" name="TextBox 4"/>
          <p:cNvSpPr txBox="1"/>
          <p:nvPr/>
        </p:nvSpPr>
        <p:spPr>
          <a:xfrm>
            <a:off x="6660232" y="5176788"/>
            <a:ext cx="504056" cy="369332"/>
          </a:xfrm>
          <a:prstGeom prst="rect">
            <a:avLst/>
          </a:prstGeom>
          <a:noFill/>
        </p:spPr>
        <p:txBody>
          <a:bodyPr wrap="square" rtlCol="0">
            <a:spAutoFit/>
          </a:bodyPr>
          <a:lstStyle/>
          <a:p>
            <a:r>
              <a:rPr lang="sl-SI" b="1" dirty="0"/>
              <a:t>PT</a:t>
            </a:r>
            <a:endParaRPr lang="de-DE" b="1" dirty="0"/>
          </a:p>
        </p:txBody>
      </p:sp>
      <p:pic>
        <p:nvPicPr>
          <p:cNvPr id="7" name="Picture 6"/>
          <p:cNvPicPr>
            <a:picLocks noChangeAspect="1"/>
          </p:cNvPicPr>
          <p:nvPr/>
        </p:nvPicPr>
        <p:blipFill>
          <a:blip r:embed="rId4"/>
          <a:stretch>
            <a:fillRect/>
          </a:stretch>
        </p:blipFill>
        <p:spPr>
          <a:xfrm>
            <a:off x="3710935" y="5546120"/>
            <a:ext cx="2035113" cy="695396"/>
          </a:xfrm>
          <a:prstGeom prst="rect">
            <a:avLst/>
          </a:prstGeom>
        </p:spPr>
      </p:pic>
    </p:spTree>
    <p:extLst>
      <p:ext uri="{BB962C8B-B14F-4D97-AF65-F5344CB8AC3E}">
        <p14:creationId xmlns:p14="http://schemas.microsoft.com/office/powerpoint/2010/main" val="2633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 </a:t>
            </a:r>
            <a:r>
              <a:rPr lang="sl-SI" dirty="0"/>
              <a:t>Examples</a:t>
            </a:r>
            <a:endParaRPr lang="de-DE" dirty="0"/>
          </a:p>
        </p:txBody>
      </p:sp>
      <p:sp>
        <p:nvSpPr>
          <p:cNvPr id="3" name="TextBox 2"/>
          <p:cNvSpPr txBox="1"/>
          <p:nvPr/>
        </p:nvSpPr>
        <p:spPr>
          <a:xfrm>
            <a:off x="2123728" y="5176788"/>
            <a:ext cx="864096" cy="369332"/>
          </a:xfrm>
          <a:prstGeom prst="rect">
            <a:avLst/>
          </a:prstGeom>
          <a:noFill/>
        </p:spPr>
        <p:txBody>
          <a:bodyPr wrap="square" rtlCol="0">
            <a:spAutoFit/>
          </a:bodyPr>
          <a:lstStyle/>
          <a:p>
            <a:r>
              <a:rPr lang="sl-SI" b="1" dirty="0"/>
              <a:t>SBRT</a:t>
            </a:r>
            <a:endParaRPr lang="de-DE" b="1" dirty="0"/>
          </a:p>
        </p:txBody>
      </p:sp>
      <p:sp>
        <p:nvSpPr>
          <p:cNvPr id="5" name="TextBox 4"/>
          <p:cNvSpPr txBox="1"/>
          <p:nvPr/>
        </p:nvSpPr>
        <p:spPr>
          <a:xfrm>
            <a:off x="6660232" y="5176788"/>
            <a:ext cx="504056" cy="369332"/>
          </a:xfrm>
          <a:prstGeom prst="rect">
            <a:avLst/>
          </a:prstGeom>
          <a:noFill/>
        </p:spPr>
        <p:txBody>
          <a:bodyPr wrap="square" rtlCol="0">
            <a:spAutoFit/>
          </a:bodyPr>
          <a:lstStyle/>
          <a:p>
            <a:r>
              <a:rPr lang="sl-SI" b="1" dirty="0"/>
              <a:t>PT</a:t>
            </a:r>
            <a:endParaRPr lang="de-DE" b="1" dirty="0"/>
          </a:p>
        </p:txBody>
      </p:sp>
      <p:pic>
        <p:nvPicPr>
          <p:cNvPr id="7" name="Picture 6"/>
          <p:cNvPicPr>
            <a:picLocks noChangeAspect="1"/>
          </p:cNvPicPr>
          <p:nvPr/>
        </p:nvPicPr>
        <p:blipFill>
          <a:blip r:embed="rId3"/>
          <a:stretch>
            <a:fillRect/>
          </a:stretch>
        </p:blipFill>
        <p:spPr>
          <a:xfrm>
            <a:off x="251520" y="1916832"/>
            <a:ext cx="8802513" cy="3096152"/>
          </a:xfrm>
          <a:prstGeom prst="rect">
            <a:avLst/>
          </a:prstGeom>
        </p:spPr>
      </p:pic>
      <p:pic>
        <p:nvPicPr>
          <p:cNvPr id="9" name="Picture 8"/>
          <p:cNvPicPr>
            <a:picLocks noChangeAspect="1"/>
          </p:cNvPicPr>
          <p:nvPr/>
        </p:nvPicPr>
        <p:blipFill>
          <a:blip r:embed="rId4"/>
          <a:stretch>
            <a:fillRect/>
          </a:stretch>
        </p:blipFill>
        <p:spPr>
          <a:xfrm>
            <a:off x="3710935" y="5546120"/>
            <a:ext cx="2035113" cy="695396"/>
          </a:xfrm>
          <a:prstGeom prst="rect">
            <a:avLst/>
          </a:prstGeom>
        </p:spPr>
      </p:pic>
    </p:spTree>
    <p:extLst>
      <p:ext uri="{BB962C8B-B14F-4D97-AF65-F5344CB8AC3E}">
        <p14:creationId xmlns:p14="http://schemas.microsoft.com/office/powerpoint/2010/main" val="354965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20000"/>
            <a:ext cx="8244448" cy="4479943"/>
          </a:xfrm>
        </p:spPr>
        <p:txBody>
          <a:bodyPr/>
          <a:lstStyle/>
          <a:p>
            <a:pPr marL="342900" indent="-342900">
              <a:buFont typeface="Arial" panose="020B0604020202020204" pitchFamily="34" charset="0"/>
              <a:buChar char="•"/>
            </a:pPr>
            <a:r>
              <a:rPr lang="en-US" dirty="0"/>
              <a:t>No difference in tumor dose between SBRT and static PT</a:t>
            </a:r>
            <a:r>
              <a:rPr lang="sl-SI" dirty="0"/>
              <a:t> (3D)</a:t>
            </a:r>
            <a:endParaRPr lang="en-US" dirty="0"/>
          </a:p>
        </p:txBody>
      </p:sp>
      <p:sp>
        <p:nvSpPr>
          <p:cNvPr id="2" name="Title 1"/>
          <p:cNvSpPr>
            <a:spLocks noGrp="1"/>
          </p:cNvSpPr>
          <p:nvPr>
            <p:ph type="title"/>
          </p:nvPr>
        </p:nvSpPr>
        <p:spPr/>
        <p:txBody>
          <a:bodyPr/>
          <a:lstStyle/>
          <a:p>
            <a:r>
              <a:rPr lang="sl-SI" dirty="0"/>
              <a:t>Results – Dose to Tumors</a:t>
            </a:r>
            <a:endParaRPr lang="de-DE" dirty="0"/>
          </a:p>
        </p:txBody>
      </p:sp>
      <p:pic>
        <p:nvPicPr>
          <p:cNvPr id="13" name="Picture 12"/>
          <p:cNvPicPr>
            <a:picLocks noChangeAspect="1"/>
          </p:cNvPicPr>
          <p:nvPr/>
        </p:nvPicPr>
        <p:blipFill>
          <a:blip r:embed="rId3"/>
          <a:stretch>
            <a:fillRect/>
          </a:stretch>
        </p:blipFill>
        <p:spPr>
          <a:xfrm>
            <a:off x="2304000" y="3070800"/>
            <a:ext cx="4357665" cy="3106800"/>
          </a:xfrm>
          <a:prstGeom prst="rect">
            <a:avLst/>
          </a:prstGeom>
        </p:spPr>
      </p:pic>
    </p:spTree>
    <p:extLst>
      <p:ext uri="{BB962C8B-B14F-4D97-AF65-F5344CB8AC3E}">
        <p14:creationId xmlns:p14="http://schemas.microsoft.com/office/powerpoint/2010/main" val="139165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20000"/>
            <a:ext cx="8244448" cy="4479943"/>
          </a:xfrm>
        </p:spPr>
        <p:txBody>
          <a:bodyPr/>
          <a:lstStyle/>
          <a:p>
            <a:pPr marL="342900" indent="-342900">
              <a:buFont typeface="Arial" panose="020B0604020202020204" pitchFamily="34" charset="0"/>
              <a:buChar char="•"/>
            </a:pPr>
            <a:r>
              <a:rPr lang="en-US" dirty="0"/>
              <a:t>No difference in tumor dose between SBRT and static PT</a:t>
            </a:r>
            <a:r>
              <a:rPr lang="sl-SI" dirty="0"/>
              <a:t> (3D)</a:t>
            </a:r>
            <a:endParaRPr lang="en-US" dirty="0"/>
          </a:p>
          <a:p>
            <a:pPr marL="342900" indent="-342900">
              <a:buFont typeface="Arial" panose="020B0604020202020204" pitchFamily="34" charset="0"/>
              <a:buChar char="•"/>
            </a:pPr>
            <a:r>
              <a:rPr lang="en-US" dirty="0"/>
              <a:t>Without motion compensation the tumor dose is too low (4D interplay</a:t>
            </a:r>
            <a:r>
              <a:rPr lang="sl-SI" dirty="0"/>
              <a:t>)</a:t>
            </a:r>
            <a:endParaRPr lang="en-US" dirty="0"/>
          </a:p>
        </p:txBody>
      </p:sp>
      <p:sp>
        <p:nvSpPr>
          <p:cNvPr id="2" name="Title 1"/>
          <p:cNvSpPr>
            <a:spLocks noGrp="1"/>
          </p:cNvSpPr>
          <p:nvPr>
            <p:ph type="title"/>
          </p:nvPr>
        </p:nvSpPr>
        <p:spPr/>
        <p:txBody>
          <a:bodyPr/>
          <a:lstStyle/>
          <a:p>
            <a:r>
              <a:rPr lang="sl-SI" dirty="0"/>
              <a:t>Results – Dose to Tumors</a:t>
            </a:r>
            <a:endParaRPr lang="de-DE" dirty="0"/>
          </a:p>
        </p:txBody>
      </p:sp>
      <p:pic>
        <p:nvPicPr>
          <p:cNvPr id="4" name="Picture 3"/>
          <p:cNvPicPr>
            <a:picLocks noChangeAspect="1"/>
          </p:cNvPicPr>
          <p:nvPr/>
        </p:nvPicPr>
        <p:blipFill>
          <a:blip r:embed="rId2"/>
          <a:stretch>
            <a:fillRect/>
          </a:stretch>
        </p:blipFill>
        <p:spPr>
          <a:xfrm>
            <a:off x="2304000" y="3070800"/>
            <a:ext cx="4357665" cy="3106800"/>
          </a:xfrm>
          <a:prstGeom prst="rect">
            <a:avLst/>
          </a:prstGeom>
        </p:spPr>
      </p:pic>
    </p:spTree>
    <p:extLst>
      <p:ext uri="{BB962C8B-B14F-4D97-AF65-F5344CB8AC3E}">
        <p14:creationId xmlns:p14="http://schemas.microsoft.com/office/powerpoint/2010/main" val="154451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20000"/>
            <a:ext cx="8244448" cy="4479943"/>
          </a:xfrm>
        </p:spPr>
        <p:txBody>
          <a:bodyPr/>
          <a:lstStyle/>
          <a:p>
            <a:pPr marL="342900" indent="-342900">
              <a:buFont typeface="Arial" panose="020B0604020202020204" pitchFamily="34" charset="0"/>
              <a:buChar char="•"/>
            </a:pPr>
            <a:r>
              <a:rPr lang="en-US" dirty="0"/>
              <a:t>No difference in tumor dose between SBRT and static PT</a:t>
            </a:r>
            <a:r>
              <a:rPr lang="sl-SI" dirty="0"/>
              <a:t> (3D)</a:t>
            </a:r>
            <a:endParaRPr lang="en-US" dirty="0"/>
          </a:p>
          <a:p>
            <a:pPr marL="342900" indent="-342900">
              <a:buFont typeface="Arial" panose="020B0604020202020204" pitchFamily="34" charset="0"/>
              <a:buChar char="•"/>
            </a:pPr>
            <a:r>
              <a:rPr lang="en-US" dirty="0"/>
              <a:t>Without motion compensation the tumor dose is too low (4D interplay)</a:t>
            </a:r>
          </a:p>
          <a:p>
            <a:pPr marL="342900" indent="-342900">
              <a:buFont typeface="Arial" panose="020B0604020202020204" pitchFamily="34" charset="0"/>
              <a:buChar char="•"/>
            </a:pPr>
            <a:r>
              <a:rPr lang="en-US" dirty="0"/>
              <a:t>Rescanning mitigates tumor motion sufficiently</a:t>
            </a:r>
            <a:r>
              <a:rPr lang="sl-SI" dirty="0"/>
              <a:t> (4D rescan)</a:t>
            </a:r>
            <a:endParaRPr lang="en-US" dirty="0"/>
          </a:p>
        </p:txBody>
      </p:sp>
      <p:sp>
        <p:nvSpPr>
          <p:cNvPr id="2" name="Title 1"/>
          <p:cNvSpPr>
            <a:spLocks noGrp="1"/>
          </p:cNvSpPr>
          <p:nvPr>
            <p:ph type="title"/>
          </p:nvPr>
        </p:nvSpPr>
        <p:spPr/>
        <p:txBody>
          <a:bodyPr/>
          <a:lstStyle/>
          <a:p>
            <a:r>
              <a:rPr lang="sl-SI" dirty="0"/>
              <a:t>Results – Dose to Tumors</a:t>
            </a:r>
            <a:endParaRPr lang="de-DE" dirty="0"/>
          </a:p>
        </p:txBody>
      </p:sp>
      <p:pic>
        <p:nvPicPr>
          <p:cNvPr id="4" name="Picture 3"/>
          <p:cNvPicPr>
            <a:picLocks noChangeAspect="1"/>
          </p:cNvPicPr>
          <p:nvPr/>
        </p:nvPicPr>
        <p:blipFill>
          <a:blip r:embed="rId2"/>
          <a:stretch>
            <a:fillRect/>
          </a:stretch>
        </p:blipFill>
        <p:spPr>
          <a:xfrm>
            <a:off x="2302624" y="3068960"/>
            <a:ext cx="4359200" cy="3107894"/>
          </a:xfrm>
          <a:prstGeom prst="rect">
            <a:avLst/>
          </a:prstGeom>
        </p:spPr>
      </p:pic>
    </p:spTree>
    <p:extLst>
      <p:ext uri="{BB962C8B-B14F-4D97-AF65-F5344CB8AC3E}">
        <p14:creationId xmlns:p14="http://schemas.microsoft.com/office/powerpoint/2010/main" val="176059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Results - Dose to Critical Organs</a:t>
            </a:r>
            <a:endParaRPr lang="de-DE"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6233" y="1628800"/>
            <a:ext cx="6417647" cy="4479925"/>
          </a:xfrm>
        </p:spPr>
      </p:pic>
      <p:pic>
        <p:nvPicPr>
          <p:cNvPr id="3" name="Picture 2"/>
          <p:cNvPicPr>
            <a:picLocks noChangeAspect="1"/>
          </p:cNvPicPr>
          <p:nvPr/>
        </p:nvPicPr>
        <p:blipFill>
          <a:blip r:embed="rId4"/>
          <a:stretch>
            <a:fillRect/>
          </a:stretch>
        </p:blipFill>
        <p:spPr>
          <a:xfrm>
            <a:off x="7035848" y="3284984"/>
            <a:ext cx="2040632" cy="1330847"/>
          </a:xfrm>
          <a:prstGeom prst="rect">
            <a:avLst/>
          </a:prstGeom>
        </p:spPr>
      </p:pic>
    </p:spTree>
    <p:extLst>
      <p:ext uri="{BB962C8B-B14F-4D97-AF65-F5344CB8AC3E}">
        <p14:creationId xmlns:p14="http://schemas.microsoft.com/office/powerpoint/2010/main" val="247809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Clinical Trial RTOG 0617</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sl-SI" dirty="0"/>
              <a:t>A RTOG 0617 trial compared 60 Gy and 74 Gy dose to tumors</a:t>
            </a:r>
          </a:p>
          <a:p>
            <a:pPr marL="342900" indent="-342900">
              <a:buFont typeface="Arial" panose="020B0604020202020204" pitchFamily="34" charset="0"/>
              <a:buChar char="•"/>
            </a:pPr>
            <a:r>
              <a:rPr lang="sl-SI" dirty="0"/>
              <a:t>In contrast to inital hypothesis, higher dose led to higher mortality</a:t>
            </a:r>
          </a:p>
          <a:p>
            <a:pPr marL="342900" indent="-342900">
              <a:buFont typeface="Arial" panose="020B0604020202020204" pitchFamily="34" charset="0"/>
              <a:buChar char="•"/>
            </a:pPr>
            <a:r>
              <a:rPr lang="sl-SI" dirty="0"/>
              <a:t>The only significant difference between two groups was dose to the heart (V5)</a:t>
            </a:r>
            <a:endParaRPr lang="en-US" dirty="0"/>
          </a:p>
        </p:txBody>
      </p:sp>
      <p:sp>
        <p:nvSpPr>
          <p:cNvPr id="4" name="Rectangle 3"/>
          <p:cNvSpPr/>
          <p:nvPr/>
        </p:nvSpPr>
        <p:spPr>
          <a:xfrm>
            <a:off x="5613290" y="6021288"/>
            <a:ext cx="3530710" cy="307777"/>
          </a:xfrm>
          <a:prstGeom prst="rect">
            <a:avLst/>
          </a:prstGeom>
        </p:spPr>
        <p:txBody>
          <a:bodyPr wrap="none">
            <a:spAutoFit/>
          </a:bodyPr>
          <a:lstStyle/>
          <a:p>
            <a:r>
              <a:rPr lang="sl-SI" sz="1400" dirty="0"/>
              <a:t>(Bradley, JD et al, Lancet Oncology, 2015)</a:t>
            </a:r>
          </a:p>
        </p:txBody>
      </p:sp>
    </p:spTree>
    <p:extLst>
      <p:ext uri="{BB962C8B-B14F-4D97-AF65-F5344CB8AC3E}">
        <p14:creationId xmlns:p14="http://schemas.microsoft.com/office/powerpoint/2010/main" val="263724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Average </a:t>
            </a:r>
            <a:r>
              <a:rPr lang="sl-SI" dirty="0"/>
              <a:t>Heart</a:t>
            </a:r>
            <a:r>
              <a:rPr lang="de-DE" dirty="0"/>
              <a:t> V5</a:t>
            </a:r>
            <a:endParaRPr lang="en-US" dirty="0"/>
          </a:p>
        </p:txBody>
      </p:sp>
      <p:grpSp>
        <p:nvGrpSpPr>
          <p:cNvPr id="4" name="Group 3"/>
          <p:cNvGrpSpPr/>
          <p:nvPr/>
        </p:nvGrpSpPr>
        <p:grpSpPr>
          <a:xfrm>
            <a:off x="1187624" y="1658576"/>
            <a:ext cx="6665679" cy="4218696"/>
            <a:chOff x="1507232" y="2348880"/>
            <a:chExt cx="6346585" cy="3921024"/>
          </a:xfrm>
        </p:grpSpPr>
        <p:sp>
          <p:nvSpPr>
            <p:cNvPr id="10" name="TextBox 9"/>
            <p:cNvSpPr txBox="1"/>
            <p:nvPr/>
          </p:nvSpPr>
          <p:spPr>
            <a:xfrm>
              <a:off x="2339781" y="2348880"/>
              <a:ext cx="864096" cy="369332"/>
            </a:xfrm>
            <a:prstGeom prst="rect">
              <a:avLst/>
            </a:prstGeom>
            <a:noFill/>
          </p:spPr>
          <p:txBody>
            <a:bodyPr wrap="square" rtlCol="0">
              <a:spAutoFit/>
            </a:bodyPr>
            <a:lstStyle/>
            <a:p>
              <a:r>
                <a:rPr lang="sl-SI" b="1" dirty="0"/>
                <a:t>SBRT</a:t>
              </a:r>
              <a:endParaRPr lang="de-DE" b="1" dirty="0"/>
            </a:p>
          </p:txBody>
        </p:sp>
        <p:sp>
          <p:nvSpPr>
            <p:cNvPr id="11" name="TextBox 10"/>
            <p:cNvSpPr txBox="1"/>
            <p:nvPr/>
          </p:nvSpPr>
          <p:spPr>
            <a:xfrm>
              <a:off x="6233662" y="2348880"/>
              <a:ext cx="504056" cy="369332"/>
            </a:xfrm>
            <a:prstGeom prst="rect">
              <a:avLst/>
            </a:prstGeom>
            <a:noFill/>
          </p:spPr>
          <p:txBody>
            <a:bodyPr wrap="square" rtlCol="0">
              <a:spAutoFit/>
            </a:bodyPr>
            <a:lstStyle/>
            <a:p>
              <a:r>
                <a:rPr lang="sl-SI" b="1" dirty="0"/>
                <a:t>PT</a:t>
              </a:r>
              <a:endParaRPr lang="de-DE" b="1"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7232" y="2718212"/>
              <a:ext cx="2416695" cy="3551692"/>
            </a:xfrm>
            <a:prstGeom prst="rect">
              <a:avLst/>
            </a:prstGeom>
          </p:spPr>
        </p:pic>
        <p:cxnSp>
          <p:nvCxnSpPr>
            <p:cNvPr id="19" name="Straight Arrow Connector 18"/>
            <p:cNvCxnSpPr/>
            <p:nvPr/>
          </p:nvCxnSpPr>
          <p:spPr>
            <a:xfrm flipH="1" flipV="1">
              <a:off x="2987824" y="5301208"/>
              <a:ext cx="759921" cy="226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09945" y="5019836"/>
              <a:ext cx="723767" cy="369332"/>
            </a:xfrm>
            <a:prstGeom prst="rect">
              <a:avLst/>
            </a:prstGeom>
            <a:noFill/>
          </p:spPr>
          <p:txBody>
            <a:bodyPr wrap="square" rtlCol="0">
              <a:spAutoFit/>
            </a:bodyPr>
            <a:lstStyle/>
            <a:p>
              <a:r>
                <a:rPr lang="sl-SI" dirty="0"/>
                <a:t>55%</a:t>
              </a:r>
              <a:endParaRPr lang="en-US" dirty="0"/>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2716704"/>
              <a:ext cx="2417721" cy="3553200"/>
            </a:xfrm>
            <a:prstGeom prst="rect">
              <a:avLst/>
            </a:prstGeom>
          </p:spPr>
        </p:pic>
        <p:sp>
          <p:nvSpPr>
            <p:cNvPr id="13" name="TextBox 12"/>
            <p:cNvSpPr txBox="1"/>
            <p:nvPr/>
          </p:nvSpPr>
          <p:spPr>
            <a:xfrm>
              <a:off x="6416826" y="5723964"/>
              <a:ext cx="747462" cy="369332"/>
            </a:xfrm>
            <a:prstGeom prst="rect">
              <a:avLst/>
            </a:prstGeom>
            <a:noFill/>
          </p:spPr>
          <p:txBody>
            <a:bodyPr wrap="square" rtlCol="0">
              <a:spAutoFit/>
            </a:bodyPr>
            <a:lstStyle/>
            <a:p>
              <a:r>
                <a:rPr lang="sl-SI" dirty="0"/>
                <a:t>7.6%</a:t>
              </a:r>
            </a:p>
          </p:txBody>
        </p:sp>
        <p:sp>
          <p:nvSpPr>
            <p:cNvPr id="17" name="TextBox 16"/>
            <p:cNvSpPr txBox="1"/>
            <p:nvPr/>
          </p:nvSpPr>
          <p:spPr>
            <a:xfrm>
              <a:off x="3347864" y="5204502"/>
              <a:ext cx="2664295" cy="646331"/>
            </a:xfrm>
            <a:prstGeom prst="rect">
              <a:avLst/>
            </a:prstGeom>
            <a:noFill/>
          </p:spPr>
          <p:txBody>
            <a:bodyPr wrap="square" rtlCol="0">
              <a:spAutoFit/>
            </a:bodyPr>
            <a:lstStyle/>
            <a:p>
              <a:pPr algn="ctr"/>
              <a:r>
                <a:rPr lang="sl-SI" dirty="0"/>
                <a:t>Volume </a:t>
              </a:r>
              <a:r>
                <a:rPr lang="en-US" dirty="0"/>
                <a:t>receiving</a:t>
              </a:r>
              <a:r>
                <a:rPr lang="sl-SI" dirty="0"/>
                <a:t> 5%</a:t>
              </a:r>
              <a:r>
                <a:rPr lang="de-DE" dirty="0"/>
                <a:t> </a:t>
              </a:r>
              <a:r>
                <a:rPr lang="sl-SI" dirty="0"/>
                <a:t>dose (1.2 Gy)</a:t>
              </a:r>
              <a:endParaRPr lang="en-US" dirty="0"/>
            </a:p>
          </p:txBody>
        </p:sp>
        <p:cxnSp>
          <p:nvCxnSpPr>
            <p:cNvPr id="27" name="Straight Arrow Connector 26"/>
            <p:cNvCxnSpPr/>
            <p:nvPr/>
          </p:nvCxnSpPr>
          <p:spPr>
            <a:xfrm>
              <a:off x="5508104" y="5623289"/>
              <a:ext cx="908722" cy="227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026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planning</a:t>
            </a:r>
            <a:r>
              <a:rPr lang="sl-SI" dirty="0"/>
              <a:t> – Cohort II</a:t>
            </a:r>
            <a:endParaRPr lang="en-US" dirty="0"/>
          </a:p>
        </p:txBody>
      </p:sp>
      <p:sp>
        <p:nvSpPr>
          <p:cNvPr id="4" name="Content Placeholder 3"/>
          <p:cNvSpPr>
            <a:spLocks noGrp="1"/>
          </p:cNvSpPr>
          <p:nvPr>
            <p:ph idx="1"/>
          </p:nvPr>
        </p:nvSpPr>
        <p:spPr>
          <a:xfrm>
            <a:off x="360000" y="1620000"/>
            <a:ext cx="8100432" cy="4479943"/>
          </a:xfrm>
        </p:spPr>
        <p:txBody>
          <a:bodyPr/>
          <a:lstStyle/>
          <a:p>
            <a:pPr marL="342900" indent="-342900">
              <a:buFont typeface="Arial" panose="020B0604020202020204" pitchFamily="34" charset="0"/>
              <a:buChar char="•"/>
            </a:pPr>
            <a:r>
              <a:rPr lang="sl-SI" dirty="0"/>
              <a:t>8 patients, 24 tumors</a:t>
            </a:r>
          </a:p>
          <a:p>
            <a:pPr marL="342900" indent="-342900">
              <a:buFont typeface="Arial" panose="020B0604020202020204" pitchFamily="34" charset="0"/>
              <a:buChar char="•"/>
            </a:pPr>
            <a:r>
              <a:rPr lang="sl-SI" dirty="0"/>
              <a:t>Different fractionation schemes</a:t>
            </a:r>
          </a:p>
          <a:p>
            <a:pPr marL="881063" lvl="2" indent="-342900">
              <a:buFont typeface="Arial" panose="020B0604020202020204" pitchFamily="34" charset="0"/>
              <a:buChar char="•"/>
            </a:pPr>
            <a:r>
              <a:rPr lang="en-US" sz="1600" dirty="0"/>
              <a:t>3 tumors in 2 patients received 3 x 9 </a:t>
            </a:r>
            <a:r>
              <a:rPr lang="en-US" sz="1600" dirty="0" err="1"/>
              <a:t>Gy</a:t>
            </a:r>
            <a:endParaRPr lang="en-US" sz="1600" dirty="0"/>
          </a:p>
          <a:p>
            <a:pPr marL="881063" lvl="2" indent="-342900">
              <a:buFont typeface="Arial" panose="020B0604020202020204" pitchFamily="34" charset="0"/>
              <a:buChar char="•"/>
            </a:pPr>
            <a:r>
              <a:rPr lang="sl-SI" sz="1600" dirty="0"/>
              <a:t>2 tumors received 1 x 20 Gy</a:t>
            </a:r>
          </a:p>
          <a:p>
            <a:pPr marL="881063" lvl="2" indent="-342900">
              <a:buFont typeface="Arial" panose="020B0604020202020204" pitchFamily="34" charset="0"/>
              <a:buChar char="•"/>
            </a:pPr>
            <a:r>
              <a:rPr lang="sl-SI" sz="1600" dirty="0"/>
              <a:t>1 tumor received 1 x 22 Gy</a:t>
            </a:r>
          </a:p>
          <a:p>
            <a:pPr marL="881063" lvl="2" indent="-342900">
              <a:buFont typeface="Arial" panose="020B0604020202020204" pitchFamily="34" charset="0"/>
              <a:buChar char="•"/>
            </a:pPr>
            <a:r>
              <a:rPr lang="en-US" sz="1600" dirty="0"/>
              <a:t>1 tumor received 5 x 7 </a:t>
            </a:r>
            <a:r>
              <a:rPr lang="en-US" sz="1600" dirty="0" err="1"/>
              <a:t>Gy</a:t>
            </a:r>
            <a:endParaRPr lang="en-US" sz="1600" dirty="0"/>
          </a:p>
          <a:p>
            <a:pPr marL="881063" lvl="2" indent="-342900">
              <a:buFont typeface="Arial" panose="020B0604020202020204" pitchFamily="34" charset="0"/>
              <a:buChar char="•"/>
            </a:pPr>
            <a:r>
              <a:rPr lang="en-US" sz="1600" dirty="0"/>
              <a:t>All others 1 x 24 </a:t>
            </a:r>
            <a:r>
              <a:rPr lang="en-US" sz="1600" dirty="0" err="1"/>
              <a:t>Gy</a:t>
            </a:r>
            <a:endParaRPr lang="sl-SI" dirty="0"/>
          </a:p>
          <a:p>
            <a:pPr marL="342900" indent="-342900">
              <a:buFont typeface="Arial" panose="020B0604020202020204" pitchFamily="34" charset="0"/>
              <a:buChar char="•"/>
            </a:pPr>
            <a:r>
              <a:rPr lang="en-US" dirty="0"/>
              <a:t>Intensity modulated particle therapy optimization</a:t>
            </a:r>
            <a:r>
              <a:rPr lang="sl-SI" dirty="0"/>
              <a:t> with rescanning</a:t>
            </a:r>
          </a:p>
          <a:p>
            <a:pPr marL="881062" lvl="3" indent="-342900">
              <a:buFont typeface="Arial" panose="020B0604020202020204" pitchFamily="34" charset="0"/>
              <a:buChar char="•"/>
            </a:pPr>
            <a:r>
              <a:rPr lang="sl-SI" dirty="0"/>
              <a:t>Range ITV</a:t>
            </a:r>
          </a:p>
          <a:p>
            <a:pPr marL="881062" lvl="3" indent="-342900">
              <a:buFont typeface="Arial" panose="020B0604020202020204" pitchFamily="34" charset="0"/>
              <a:buChar char="•"/>
            </a:pPr>
            <a:r>
              <a:rPr lang="sl-SI" dirty="0"/>
              <a:t>4D-optimization</a:t>
            </a:r>
          </a:p>
        </p:txBody>
      </p:sp>
    </p:spTree>
    <p:extLst>
      <p:ext uri="{BB962C8B-B14F-4D97-AF65-F5344CB8AC3E}">
        <p14:creationId xmlns:p14="http://schemas.microsoft.com/office/powerpoint/2010/main" val="69090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a:t>
            </a:r>
            <a:endParaRPr lang="sl-SI" dirty="0"/>
          </a:p>
          <a:p>
            <a:pPr marL="815975" lvl="2" indent="-457200">
              <a:buFont typeface="+mj-lt"/>
              <a:buAutoNum type="alphaLcParenR"/>
            </a:pPr>
            <a:r>
              <a:rPr lang="sl-SI" dirty="0"/>
              <a:t>Lung Cancer</a:t>
            </a:r>
          </a:p>
          <a:p>
            <a:pPr marL="815975" lvl="2" indent="-457200">
              <a:buFont typeface="+mj-lt"/>
              <a:buAutoNum type="alphaLcParenR"/>
            </a:pPr>
            <a:endParaRPr lang="en-US" dirty="0"/>
          </a:p>
          <a:p>
            <a:pPr marL="457200" indent="-457200">
              <a:buFont typeface="+mj-lt"/>
              <a:buAutoNum type="arabicPeriod"/>
            </a:pPr>
            <a:r>
              <a:rPr lang="sl-SI" dirty="0"/>
              <a:t>Lung Cancer Patients – Cohort 1</a:t>
            </a:r>
            <a:endParaRPr lang="en-US" dirty="0"/>
          </a:p>
          <a:p>
            <a:pPr marL="457200" indent="-457200">
              <a:buFont typeface="+mj-lt"/>
              <a:buAutoNum type="arabicPeriod"/>
            </a:pPr>
            <a:r>
              <a:rPr lang="sl-SI" dirty="0"/>
              <a:t>Lung Cancer Patients – Cohort 2</a:t>
            </a:r>
            <a:endParaRPr lang="en-US" dirty="0"/>
          </a:p>
          <a:p>
            <a:pPr marL="457200" indent="-457200">
              <a:buFont typeface="+mj-lt"/>
              <a:buAutoNum type="arabicPeriod"/>
            </a:pPr>
            <a:r>
              <a:rPr lang="en-US" dirty="0"/>
              <a:t>Conclusion &amp; Outlook</a:t>
            </a:r>
          </a:p>
        </p:txBody>
      </p:sp>
    </p:spTree>
    <p:extLst>
      <p:ext uri="{BB962C8B-B14F-4D97-AF65-F5344CB8AC3E}">
        <p14:creationId xmlns:p14="http://schemas.microsoft.com/office/powerpoint/2010/main" val="116811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planning</a:t>
            </a:r>
            <a:r>
              <a:rPr lang="sl-SI" dirty="0"/>
              <a:t> – Cohort II</a:t>
            </a:r>
            <a:endParaRPr lang="en-US" dirty="0"/>
          </a:p>
        </p:txBody>
      </p:sp>
      <p:sp>
        <p:nvSpPr>
          <p:cNvPr id="4" name="Content Placeholder 3"/>
          <p:cNvSpPr>
            <a:spLocks noGrp="1"/>
          </p:cNvSpPr>
          <p:nvPr>
            <p:ph idx="1"/>
          </p:nvPr>
        </p:nvSpPr>
        <p:spPr>
          <a:xfrm>
            <a:off x="360000" y="1620000"/>
            <a:ext cx="8100432" cy="4479943"/>
          </a:xfrm>
        </p:spPr>
        <p:txBody>
          <a:bodyPr/>
          <a:lstStyle/>
          <a:p>
            <a:pPr marL="342900" indent="-342900">
              <a:buFont typeface="Arial" panose="020B0604020202020204" pitchFamily="34" charset="0"/>
              <a:buChar char="•"/>
            </a:pPr>
            <a:r>
              <a:rPr lang="sl-SI" dirty="0"/>
              <a:t>8 patients, 24 tumors</a:t>
            </a:r>
          </a:p>
          <a:p>
            <a:pPr marL="342900" indent="-342900">
              <a:buFont typeface="Arial" panose="020B0604020202020204" pitchFamily="34" charset="0"/>
              <a:buChar char="•"/>
            </a:pPr>
            <a:r>
              <a:rPr lang="sl-SI" dirty="0"/>
              <a:t>Different fractionation schemes</a:t>
            </a:r>
          </a:p>
          <a:p>
            <a:pPr marL="881063" lvl="2" indent="-342900">
              <a:buFont typeface="Arial" panose="020B0604020202020204" pitchFamily="34" charset="0"/>
              <a:buChar char="•"/>
            </a:pPr>
            <a:r>
              <a:rPr lang="en-US" sz="1600" dirty="0"/>
              <a:t>3 tumors in 2 patients received 3 x 9 </a:t>
            </a:r>
            <a:r>
              <a:rPr lang="en-US" sz="1600" dirty="0" err="1"/>
              <a:t>Gy</a:t>
            </a:r>
            <a:endParaRPr lang="en-US" sz="1600" dirty="0"/>
          </a:p>
          <a:p>
            <a:pPr marL="881063" lvl="2" indent="-342900">
              <a:buFont typeface="Arial" panose="020B0604020202020204" pitchFamily="34" charset="0"/>
              <a:buChar char="•"/>
            </a:pPr>
            <a:r>
              <a:rPr lang="sl-SI" sz="1600" dirty="0"/>
              <a:t>2 tumors received 1 x 20 Gy</a:t>
            </a:r>
          </a:p>
          <a:p>
            <a:pPr marL="881063" lvl="2" indent="-342900">
              <a:buFont typeface="Arial" panose="020B0604020202020204" pitchFamily="34" charset="0"/>
              <a:buChar char="•"/>
            </a:pPr>
            <a:r>
              <a:rPr lang="sl-SI" sz="1600" dirty="0"/>
              <a:t>1 tumor received 1 x 22 Gy</a:t>
            </a:r>
          </a:p>
          <a:p>
            <a:pPr marL="881063" lvl="2" indent="-342900">
              <a:buFont typeface="Arial" panose="020B0604020202020204" pitchFamily="34" charset="0"/>
              <a:buChar char="•"/>
            </a:pPr>
            <a:r>
              <a:rPr lang="en-US" sz="1600" dirty="0"/>
              <a:t>1 tumor received 5 x 7 </a:t>
            </a:r>
            <a:r>
              <a:rPr lang="en-US" sz="1600" dirty="0" err="1"/>
              <a:t>Gy</a:t>
            </a:r>
            <a:endParaRPr lang="en-US" sz="1600" dirty="0"/>
          </a:p>
          <a:p>
            <a:pPr marL="881063" lvl="2" indent="-342900">
              <a:buFont typeface="Arial" panose="020B0604020202020204" pitchFamily="34" charset="0"/>
              <a:buChar char="•"/>
            </a:pPr>
            <a:r>
              <a:rPr lang="en-US" sz="1600" dirty="0"/>
              <a:t>All others 1 x 24 </a:t>
            </a:r>
            <a:r>
              <a:rPr lang="en-US" sz="1600" dirty="0" err="1"/>
              <a:t>Gy</a:t>
            </a:r>
            <a:endParaRPr lang="sl-SI" dirty="0"/>
          </a:p>
          <a:p>
            <a:pPr marL="342900" indent="-342900">
              <a:buFont typeface="Arial" panose="020B0604020202020204" pitchFamily="34" charset="0"/>
              <a:buChar char="•"/>
            </a:pPr>
            <a:r>
              <a:rPr lang="en-US" dirty="0"/>
              <a:t>Intensity modulated particle therapy optimization</a:t>
            </a:r>
            <a:r>
              <a:rPr lang="sl-SI" dirty="0"/>
              <a:t> with rescanning</a:t>
            </a:r>
          </a:p>
          <a:p>
            <a:pPr marL="881062" lvl="3" indent="-342900">
              <a:buFont typeface="Arial" panose="020B0604020202020204" pitchFamily="34" charset="0"/>
              <a:buChar char="•"/>
            </a:pPr>
            <a:r>
              <a:rPr lang="sl-SI" dirty="0"/>
              <a:t>Range ITV</a:t>
            </a:r>
          </a:p>
          <a:p>
            <a:pPr marL="881062" lvl="3" indent="-342900">
              <a:buFont typeface="Arial" panose="020B0604020202020204" pitchFamily="34" charset="0"/>
              <a:buChar char="•"/>
            </a:pPr>
            <a:r>
              <a:rPr lang="sl-SI" dirty="0"/>
              <a:t>4D-optimization</a:t>
            </a:r>
          </a:p>
        </p:txBody>
      </p:sp>
      <p:sp>
        <p:nvSpPr>
          <p:cNvPr id="3" name="Right Brace 2"/>
          <p:cNvSpPr/>
          <p:nvPr/>
        </p:nvSpPr>
        <p:spPr>
          <a:xfrm>
            <a:off x="5064624" y="2578560"/>
            <a:ext cx="227456" cy="135449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292080" y="3064314"/>
            <a:ext cx="3018775" cy="369332"/>
          </a:xfrm>
          <a:prstGeom prst="rect">
            <a:avLst/>
          </a:prstGeom>
          <a:noFill/>
        </p:spPr>
        <p:txBody>
          <a:bodyPr wrap="none" rtlCol="0">
            <a:spAutoFit/>
          </a:bodyPr>
          <a:lstStyle/>
          <a:p>
            <a:r>
              <a:rPr lang="sl-SI" dirty="0"/>
              <a:t>Dose ecalation to 1 x 24 Gy</a:t>
            </a:r>
            <a:endParaRPr lang="en-US" dirty="0"/>
          </a:p>
        </p:txBody>
      </p:sp>
      <p:sp>
        <p:nvSpPr>
          <p:cNvPr id="6" name="Rectangle 5"/>
          <p:cNvSpPr/>
          <p:nvPr/>
        </p:nvSpPr>
        <p:spPr>
          <a:xfrm>
            <a:off x="827584" y="2571731"/>
            <a:ext cx="4176464" cy="1368152"/>
          </a:xfrm>
          <a:prstGeom prst="rect">
            <a:avLst/>
          </a:prstGeom>
          <a:solidFill>
            <a:srgbClr val="C0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05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Intensity Modulated Particle Therapy Optimization for Multiple Targets</a:t>
            </a:r>
            <a:endParaRPr lang="de-DE" dirty="0"/>
          </a:p>
        </p:txBody>
      </p:sp>
      <p:sp>
        <p:nvSpPr>
          <p:cNvPr id="3" name="TextBox 2"/>
          <p:cNvSpPr txBox="1"/>
          <p:nvPr/>
        </p:nvSpPr>
        <p:spPr>
          <a:xfrm>
            <a:off x="1961844" y="1416884"/>
            <a:ext cx="1224135" cy="369332"/>
          </a:xfrm>
          <a:prstGeom prst="rect">
            <a:avLst/>
          </a:prstGeom>
          <a:noFill/>
        </p:spPr>
        <p:txBody>
          <a:bodyPr wrap="square" rtlCol="0">
            <a:spAutoFit/>
          </a:bodyPr>
          <a:lstStyle/>
          <a:p>
            <a:r>
              <a:rPr lang="sl-SI" dirty="0"/>
              <a:t>Target 1</a:t>
            </a:r>
            <a:endParaRPr lang="en-US" dirty="0"/>
          </a:p>
        </p:txBody>
      </p:sp>
      <p:sp>
        <p:nvSpPr>
          <p:cNvPr id="5" name="TextBox 4"/>
          <p:cNvSpPr txBox="1"/>
          <p:nvPr/>
        </p:nvSpPr>
        <p:spPr>
          <a:xfrm>
            <a:off x="4554132" y="1416884"/>
            <a:ext cx="1224135" cy="369332"/>
          </a:xfrm>
          <a:prstGeom prst="rect">
            <a:avLst/>
          </a:prstGeom>
          <a:noFill/>
        </p:spPr>
        <p:txBody>
          <a:bodyPr wrap="square" rtlCol="0">
            <a:spAutoFit/>
          </a:bodyPr>
          <a:lstStyle/>
          <a:p>
            <a:r>
              <a:rPr lang="sl-SI" dirty="0"/>
              <a:t>Target 2</a:t>
            </a:r>
            <a:endParaRPr lang="en-US" dirty="0"/>
          </a:p>
        </p:txBody>
      </p:sp>
      <p:sp>
        <p:nvSpPr>
          <p:cNvPr id="7" name="TextBox 6"/>
          <p:cNvSpPr txBox="1"/>
          <p:nvPr/>
        </p:nvSpPr>
        <p:spPr>
          <a:xfrm>
            <a:off x="6989668" y="1416884"/>
            <a:ext cx="1531548" cy="369332"/>
          </a:xfrm>
          <a:prstGeom prst="rect">
            <a:avLst/>
          </a:prstGeom>
          <a:noFill/>
        </p:spPr>
        <p:txBody>
          <a:bodyPr wrap="square" rtlCol="0">
            <a:spAutoFit/>
          </a:bodyPr>
          <a:lstStyle/>
          <a:p>
            <a:r>
              <a:rPr lang="sl-SI" dirty="0"/>
              <a:t>Target 1 &amp; 2</a:t>
            </a:r>
            <a:endParaRPr lang="en-US" dirty="0"/>
          </a:p>
        </p:txBody>
      </p:sp>
      <p:sp>
        <p:nvSpPr>
          <p:cNvPr id="4" name="TextBox 3"/>
          <p:cNvSpPr txBox="1"/>
          <p:nvPr/>
        </p:nvSpPr>
        <p:spPr>
          <a:xfrm>
            <a:off x="0" y="2327276"/>
            <a:ext cx="1187624" cy="738664"/>
          </a:xfrm>
          <a:prstGeom prst="rect">
            <a:avLst/>
          </a:prstGeom>
          <a:noFill/>
        </p:spPr>
        <p:txBody>
          <a:bodyPr wrap="square" rtlCol="0">
            <a:spAutoFit/>
          </a:bodyPr>
          <a:lstStyle/>
          <a:p>
            <a:r>
              <a:rPr lang="sl-SI" sz="1400" dirty="0"/>
              <a:t>Each target optimized</a:t>
            </a:r>
          </a:p>
          <a:p>
            <a:r>
              <a:rPr lang="sl-SI" sz="1400" dirty="0"/>
              <a:t>individually:</a:t>
            </a:r>
            <a:endParaRPr lang="en-US" sz="14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7912" y="1816476"/>
            <a:ext cx="2412000" cy="176044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0440" y="1816476"/>
            <a:ext cx="2411760" cy="176026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442" y="1822560"/>
            <a:ext cx="2412000" cy="176044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9442" y="3828800"/>
            <a:ext cx="2412000" cy="1760440"/>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67912" y="3812342"/>
            <a:ext cx="2412000" cy="1760440"/>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60200" y="3828800"/>
            <a:ext cx="2412000" cy="1760440"/>
          </a:xfrm>
          <a:prstGeom prst="rect">
            <a:avLst/>
          </a:prstGeom>
        </p:spPr>
      </p:pic>
      <p:pic>
        <p:nvPicPr>
          <p:cNvPr id="16" name="Picture 15"/>
          <p:cNvPicPr>
            <a:picLocks noChangeAspect="1"/>
          </p:cNvPicPr>
          <p:nvPr/>
        </p:nvPicPr>
        <p:blipFill>
          <a:blip r:embed="rId9"/>
          <a:stretch>
            <a:fillRect/>
          </a:stretch>
        </p:blipFill>
        <p:spPr>
          <a:xfrm>
            <a:off x="3635896" y="5813580"/>
            <a:ext cx="2358396" cy="529621"/>
          </a:xfrm>
          <a:prstGeom prst="rect">
            <a:avLst/>
          </a:prstGeom>
        </p:spPr>
      </p:pic>
      <p:sp>
        <p:nvSpPr>
          <p:cNvPr id="15" name="TextBox 14"/>
          <p:cNvSpPr txBox="1"/>
          <p:nvPr/>
        </p:nvSpPr>
        <p:spPr>
          <a:xfrm>
            <a:off x="0" y="4339688"/>
            <a:ext cx="1475656" cy="738664"/>
          </a:xfrm>
          <a:prstGeom prst="rect">
            <a:avLst/>
          </a:prstGeom>
          <a:noFill/>
        </p:spPr>
        <p:txBody>
          <a:bodyPr wrap="square" rtlCol="0">
            <a:spAutoFit/>
          </a:bodyPr>
          <a:lstStyle/>
          <a:p>
            <a:r>
              <a:rPr lang="en-US" sz="1400" dirty="0"/>
              <a:t>Targets optimized</a:t>
            </a:r>
          </a:p>
          <a:p>
            <a:r>
              <a:rPr lang="en-US" sz="1400" dirty="0"/>
              <a:t>simultaneously:</a:t>
            </a:r>
          </a:p>
        </p:txBody>
      </p:sp>
    </p:spTree>
    <p:extLst>
      <p:ext uri="{BB962C8B-B14F-4D97-AF65-F5344CB8AC3E}">
        <p14:creationId xmlns:p14="http://schemas.microsoft.com/office/powerpoint/2010/main" val="94498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 </a:t>
            </a:r>
            <a:r>
              <a:rPr lang="sl-SI" dirty="0"/>
              <a:t>Examples</a:t>
            </a:r>
            <a:endParaRPr lang="de-DE" dirty="0"/>
          </a:p>
        </p:txBody>
      </p:sp>
      <p:sp>
        <p:nvSpPr>
          <p:cNvPr id="3" name="Content Placeholder 2"/>
          <p:cNvSpPr>
            <a:spLocks noGrp="1"/>
          </p:cNvSpPr>
          <p:nvPr>
            <p:ph idx="1"/>
          </p:nvPr>
        </p:nvSpPr>
        <p:spPr/>
        <p:txBody>
          <a:bodyPr/>
          <a:lstStyle/>
          <a:p>
            <a:endParaRPr lang="de-DE" dirty="0"/>
          </a:p>
        </p:txBody>
      </p:sp>
      <p:pic>
        <p:nvPicPr>
          <p:cNvPr id="5" name="Picture 4"/>
          <p:cNvPicPr>
            <a:picLocks noChangeAspect="1"/>
          </p:cNvPicPr>
          <p:nvPr/>
        </p:nvPicPr>
        <p:blipFill>
          <a:blip r:embed="rId3"/>
          <a:stretch>
            <a:fillRect/>
          </a:stretch>
        </p:blipFill>
        <p:spPr>
          <a:xfrm>
            <a:off x="395536" y="2348880"/>
            <a:ext cx="8456637" cy="2866415"/>
          </a:xfrm>
          <a:prstGeom prst="rect">
            <a:avLst/>
          </a:prstGeom>
        </p:spPr>
      </p:pic>
      <p:sp>
        <p:nvSpPr>
          <p:cNvPr id="6" name="TextBox 5"/>
          <p:cNvSpPr txBox="1"/>
          <p:nvPr/>
        </p:nvSpPr>
        <p:spPr>
          <a:xfrm>
            <a:off x="2051720" y="5215295"/>
            <a:ext cx="864096" cy="369332"/>
          </a:xfrm>
          <a:prstGeom prst="rect">
            <a:avLst/>
          </a:prstGeom>
          <a:noFill/>
        </p:spPr>
        <p:txBody>
          <a:bodyPr wrap="square" rtlCol="0">
            <a:spAutoFit/>
          </a:bodyPr>
          <a:lstStyle/>
          <a:p>
            <a:r>
              <a:rPr lang="sl-SI" b="1" dirty="0"/>
              <a:t>SBRT</a:t>
            </a:r>
            <a:endParaRPr lang="de-DE" b="1" dirty="0"/>
          </a:p>
        </p:txBody>
      </p:sp>
      <p:sp>
        <p:nvSpPr>
          <p:cNvPr id="7" name="TextBox 6"/>
          <p:cNvSpPr txBox="1"/>
          <p:nvPr/>
        </p:nvSpPr>
        <p:spPr>
          <a:xfrm>
            <a:off x="6679513" y="5204263"/>
            <a:ext cx="504056" cy="369332"/>
          </a:xfrm>
          <a:prstGeom prst="rect">
            <a:avLst/>
          </a:prstGeom>
          <a:noFill/>
        </p:spPr>
        <p:txBody>
          <a:bodyPr wrap="square" rtlCol="0">
            <a:spAutoFit/>
          </a:bodyPr>
          <a:lstStyle/>
          <a:p>
            <a:r>
              <a:rPr lang="sl-SI" b="1" dirty="0"/>
              <a:t>PT</a:t>
            </a:r>
            <a:endParaRPr lang="de-DE" b="1" dirty="0"/>
          </a:p>
        </p:txBody>
      </p:sp>
      <p:pic>
        <p:nvPicPr>
          <p:cNvPr id="9" name="Picture 8"/>
          <p:cNvPicPr>
            <a:picLocks noChangeAspect="1"/>
          </p:cNvPicPr>
          <p:nvPr/>
        </p:nvPicPr>
        <p:blipFill>
          <a:blip r:embed="rId4"/>
          <a:stretch>
            <a:fillRect/>
          </a:stretch>
        </p:blipFill>
        <p:spPr>
          <a:xfrm>
            <a:off x="3622513" y="1484784"/>
            <a:ext cx="2035113" cy="695396"/>
          </a:xfrm>
          <a:prstGeom prst="rect">
            <a:avLst/>
          </a:prstGeom>
        </p:spPr>
      </p:pic>
      <p:sp>
        <p:nvSpPr>
          <p:cNvPr id="4" name="TextBox 3"/>
          <p:cNvSpPr txBox="1"/>
          <p:nvPr/>
        </p:nvSpPr>
        <p:spPr>
          <a:xfrm>
            <a:off x="625244" y="5858593"/>
            <a:ext cx="8029649" cy="369332"/>
          </a:xfrm>
          <a:prstGeom prst="rect">
            <a:avLst/>
          </a:prstGeom>
          <a:noFill/>
        </p:spPr>
        <p:txBody>
          <a:bodyPr wrap="square" rtlCol="0">
            <a:spAutoFit/>
          </a:bodyPr>
          <a:lstStyle/>
          <a:p>
            <a:r>
              <a:rPr lang="sl-SI" dirty="0"/>
              <a:t>All 5 targets </a:t>
            </a:r>
            <a:r>
              <a:rPr lang="en-US" dirty="0"/>
              <a:t>received</a:t>
            </a:r>
            <a:r>
              <a:rPr lang="sl-SI" dirty="0"/>
              <a:t> planned dose with SBRT and PT (CTV D</a:t>
            </a:r>
            <a:r>
              <a:rPr lang="sl-SI" baseline="-25000" dirty="0"/>
              <a:t>99%</a:t>
            </a:r>
            <a:r>
              <a:rPr lang="sl-SI" dirty="0"/>
              <a:t> &gt; 100 %)</a:t>
            </a:r>
            <a:endParaRPr lang="en-US" dirty="0"/>
          </a:p>
        </p:txBody>
      </p:sp>
    </p:spTree>
    <p:extLst>
      <p:ext uri="{BB962C8B-B14F-4D97-AF65-F5344CB8AC3E}">
        <p14:creationId xmlns:p14="http://schemas.microsoft.com/office/powerpoint/2010/main" val="269307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 Plan </a:t>
            </a:r>
            <a:r>
              <a:rPr lang="sl-SI" dirty="0"/>
              <a:t>Examples</a:t>
            </a:r>
            <a:endParaRPr lang="de-DE" dirty="0"/>
          </a:p>
        </p:txBody>
      </p:sp>
      <p:sp>
        <p:nvSpPr>
          <p:cNvPr id="3" name="Content Placeholder 2"/>
          <p:cNvSpPr>
            <a:spLocks noGrp="1"/>
          </p:cNvSpPr>
          <p:nvPr>
            <p:ph idx="1"/>
          </p:nvPr>
        </p:nvSpPr>
        <p:spPr/>
        <p:txBody>
          <a:bodyPr/>
          <a:lstStyle/>
          <a:p>
            <a:endParaRPr lang="de-DE" dirty="0"/>
          </a:p>
        </p:txBody>
      </p:sp>
      <p:sp>
        <p:nvSpPr>
          <p:cNvPr id="6" name="TextBox 5"/>
          <p:cNvSpPr txBox="1"/>
          <p:nvPr/>
        </p:nvSpPr>
        <p:spPr>
          <a:xfrm>
            <a:off x="2051720" y="5215295"/>
            <a:ext cx="864096" cy="369332"/>
          </a:xfrm>
          <a:prstGeom prst="rect">
            <a:avLst/>
          </a:prstGeom>
          <a:noFill/>
        </p:spPr>
        <p:txBody>
          <a:bodyPr wrap="square" rtlCol="0">
            <a:spAutoFit/>
          </a:bodyPr>
          <a:lstStyle/>
          <a:p>
            <a:r>
              <a:rPr lang="sl-SI" b="1" dirty="0"/>
              <a:t>SBRT</a:t>
            </a:r>
            <a:endParaRPr lang="de-DE" b="1" dirty="0"/>
          </a:p>
        </p:txBody>
      </p:sp>
      <p:sp>
        <p:nvSpPr>
          <p:cNvPr id="7" name="TextBox 6"/>
          <p:cNvSpPr txBox="1"/>
          <p:nvPr/>
        </p:nvSpPr>
        <p:spPr>
          <a:xfrm>
            <a:off x="6679513" y="5204263"/>
            <a:ext cx="504056" cy="369332"/>
          </a:xfrm>
          <a:prstGeom prst="rect">
            <a:avLst/>
          </a:prstGeom>
          <a:noFill/>
        </p:spPr>
        <p:txBody>
          <a:bodyPr wrap="square" rtlCol="0">
            <a:spAutoFit/>
          </a:bodyPr>
          <a:lstStyle/>
          <a:p>
            <a:r>
              <a:rPr lang="sl-SI" b="1" dirty="0"/>
              <a:t>PT</a:t>
            </a:r>
            <a:endParaRPr lang="de-DE" b="1" dirty="0"/>
          </a:p>
        </p:txBody>
      </p:sp>
      <p:pic>
        <p:nvPicPr>
          <p:cNvPr id="4" name="Picture 3"/>
          <p:cNvPicPr>
            <a:picLocks noChangeAspect="1"/>
          </p:cNvPicPr>
          <p:nvPr/>
        </p:nvPicPr>
        <p:blipFill>
          <a:blip r:embed="rId3"/>
          <a:stretch>
            <a:fillRect/>
          </a:stretch>
        </p:blipFill>
        <p:spPr>
          <a:xfrm>
            <a:off x="358775" y="2413415"/>
            <a:ext cx="8489974" cy="2775432"/>
          </a:xfrm>
          <a:prstGeom prst="rect">
            <a:avLst/>
          </a:prstGeom>
        </p:spPr>
      </p:pic>
      <p:grpSp>
        <p:nvGrpSpPr>
          <p:cNvPr id="13" name="Group 12"/>
          <p:cNvGrpSpPr/>
          <p:nvPr/>
        </p:nvGrpSpPr>
        <p:grpSpPr>
          <a:xfrm>
            <a:off x="1259632" y="3073765"/>
            <a:ext cx="2448272" cy="1519283"/>
            <a:chOff x="1259632" y="3073765"/>
            <a:chExt cx="2448272" cy="1519283"/>
          </a:xfrm>
        </p:grpSpPr>
        <p:sp>
          <p:nvSpPr>
            <p:cNvPr id="5" name="TextBox 4"/>
            <p:cNvSpPr txBox="1"/>
            <p:nvPr/>
          </p:nvSpPr>
          <p:spPr>
            <a:xfrm>
              <a:off x="2771800" y="3073765"/>
              <a:ext cx="864096" cy="307777"/>
            </a:xfrm>
            <a:prstGeom prst="rect">
              <a:avLst/>
            </a:prstGeom>
            <a:noFill/>
          </p:spPr>
          <p:txBody>
            <a:bodyPr wrap="square" rtlCol="0">
              <a:spAutoFit/>
            </a:bodyPr>
            <a:lstStyle/>
            <a:p>
              <a:r>
                <a:rPr lang="sl-SI" sz="1400" dirty="0">
                  <a:solidFill>
                    <a:schemeClr val="accent2">
                      <a:lumMod val="75000"/>
                    </a:schemeClr>
                  </a:solidFill>
                </a:rPr>
                <a:t>Heart</a:t>
              </a:r>
              <a:endParaRPr lang="de-DE" sz="1400" dirty="0">
                <a:solidFill>
                  <a:schemeClr val="accent2">
                    <a:lumMod val="75000"/>
                  </a:schemeClr>
                </a:solidFill>
              </a:endParaRPr>
            </a:p>
          </p:txBody>
        </p:sp>
        <p:sp>
          <p:nvSpPr>
            <p:cNvPr id="10" name="TextBox 9"/>
            <p:cNvSpPr txBox="1"/>
            <p:nvPr/>
          </p:nvSpPr>
          <p:spPr>
            <a:xfrm>
              <a:off x="2699792" y="4041892"/>
              <a:ext cx="1008112" cy="307777"/>
            </a:xfrm>
            <a:prstGeom prst="rect">
              <a:avLst/>
            </a:prstGeom>
            <a:noFill/>
          </p:spPr>
          <p:txBody>
            <a:bodyPr wrap="square" rtlCol="0">
              <a:spAutoFit/>
            </a:bodyPr>
            <a:lstStyle/>
            <a:p>
              <a:r>
                <a:rPr lang="sl-SI" sz="1400" dirty="0">
                  <a:solidFill>
                    <a:srgbClr val="FFC000"/>
                  </a:solidFill>
                </a:rPr>
                <a:t>Stomach</a:t>
              </a:r>
              <a:endParaRPr lang="de-DE" sz="1400" dirty="0">
                <a:solidFill>
                  <a:srgbClr val="FFC000"/>
                </a:solidFill>
              </a:endParaRPr>
            </a:p>
          </p:txBody>
        </p:sp>
        <p:sp>
          <p:nvSpPr>
            <p:cNvPr id="11" name="TextBox 10"/>
            <p:cNvSpPr txBox="1"/>
            <p:nvPr/>
          </p:nvSpPr>
          <p:spPr>
            <a:xfrm>
              <a:off x="1259632" y="3933056"/>
              <a:ext cx="1152128" cy="307777"/>
            </a:xfrm>
            <a:prstGeom prst="rect">
              <a:avLst/>
            </a:prstGeom>
            <a:noFill/>
          </p:spPr>
          <p:txBody>
            <a:bodyPr wrap="square" rtlCol="0">
              <a:spAutoFit/>
            </a:bodyPr>
            <a:lstStyle/>
            <a:p>
              <a:r>
                <a:rPr lang="sl-SI" sz="1400" dirty="0">
                  <a:solidFill>
                    <a:srgbClr val="002060"/>
                  </a:solidFill>
                </a:rPr>
                <a:t>Esophagus</a:t>
              </a:r>
              <a:endParaRPr lang="de-DE" sz="1400" dirty="0">
                <a:solidFill>
                  <a:srgbClr val="002060"/>
                </a:solidFill>
              </a:endParaRPr>
            </a:p>
          </p:txBody>
        </p:sp>
        <p:sp>
          <p:nvSpPr>
            <p:cNvPr id="12" name="TextBox 11"/>
            <p:cNvSpPr txBox="1"/>
            <p:nvPr/>
          </p:nvSpPr>
          <p:spPr>
            <a:xfrm>
              <a:off x="2195736" y="4285271"/>
              <a:ext cx="864096" cy="307777"/>
            </a:xfrm>
            <a:prstGeom prst="rect">
              <a:avLst/>
            </a:prstGeom>
            <a:noFill/>
          </p:spPr>
          <p:txBody>
            <a:bodyPr wrap="square" rtlCol="0">
              <a:spAutoFit/>
            </a:bodyPr>
            <a:lstStyle/>
            <a:p>
              <a:r>
                <a:rPr lang="sl-SI" sz="1400" dirty="0">
                  <a:solidFill>
                    <a:schemeClr val="bg1"/>
                  </a:solidFill>
                </a:rPr>
                <a:t>Target</a:t>
              </a:r>
              <a:endParaRPr lang="de-DE" sz="1400" dirty="0">
                <a:solidFill>
                  <a:schemeClr val="bg1"/>
                </a:solidFill>
              </a:endParaRPr>
            </a:p>
          </p:txBody>
        </p:sp>
      </p:grpSp>
      <p:grpSp>
        <p:nvGrpSpPr>
          <p:cNvPr id="14" name="Group 13"/>
          <p:cNvGrpSpPr/>
          <p:nvPr/>
        </p:nvGrpSpPr>
        <p:grpSpPr>
          <a:xfrm>
            <a:off x="5868144" y="3073765"/>
            <a:ext cx="2448272" cy="1519283"/>
            <a:chOff x="1259632" y="3073765"/>
            <a:chExt cx="2448272" cy="1519283"/>
          </a:xfrm>
        </p:grpSpPr>
        <p:sp>
          <p:nvSpPr>
            <p:cNvPr id="15" name="TextBox 14"/>
            <p:cNvSpPr txBox="1"/>
            <p:nvPr/>
          </p:nvSpPr>
          <p:spPr>
            <a:xfrm>
              <a:off x="2771800" y="3073765"/>
              <a:ext cx="864096" cy="307777"/>
            </a:xfrm>
            <a:prstGeom prst="rect">
              <a:avLst/>
            </a:prstGeom>
            <a:noFill/>
          </p:spPr>
          <p:txBody>
            <a:bodyPr wrap="square" rtlCol="0">
              <a:spAutoFit/>
            </a:bodyPr>
            <a:lstStyle/>
            <a:p>
              <a:r>
                <a:rPr lang="sl-SI" sz="1400" dirty="0">
                  <a:solidFill>
                    <a:schemeClr val="accent2">
                      <a:lumMod val="75000"/>
                    </a:schemeClr>
                  </a:solidFill>
                </a:rPr>
                <a:t>Heart</a:t>
              </a:r>
              <a:endParaRPr lang="de-DE" sz="1400" dirty="0">
                <a:solidFill>
                  <a:schemeClr val="accent2">
                    <a:lumMod val="75000"/>
                  </a:schemeClr>
                </a:solidFill>
              </a:endParaRPr>
            </a:p>
          </p:txBody>
        </p:sp>
        <p:sp>
          <p:nvSpPr>
            <p:cNvPr id="16" name="TextBox 15"/>
            <p:cNvSpPr txBox="1"/>
            <p:nvPr/>
          </p:nvSpPr>
          <p:spPr>
            <a:xfrm>
              <a:off x="2699792" y="4041892"/>
              <a:ext cx="1008112" cy="307777"/>
            </a:xfrm>
            <a:prstGeom prst="rect">
              <a:avLst/>
            </a:prstGeom>
            <a:noFill/>
          </p:spPr>
          <p:txBody>
            <a:bodyPr wrap="square" rtlCol="0">
              <a:spAutoFit/>
            </a:bodyPr>
            <a:lstStyle/>
            <a:p>
              <a:r>
                <a:rPr lang="sl-SI" sz="1400" dirty="0">
                  <a:solidFill>
                    <a:srgbClr val="FFC000"/>
                  </a:solidFill>
                </a:rPr>
                <a:t>Stomach</a:t>
              </a:r>
              <a:endParaRPr lang="de-DE" sz="1400" dirty="0">
                <a:solidFill>
                  <a:srgbClr val="FFC000"/>
                </a:solidFill>
              </a:endParaRPr>
            </a:p>
          </p:txBody>
        </p:sp>
        <p:sp>
          <p:nvSpPr>
            <p:cNvPr id="17" name="TextBox 16"/>
            <p:cNvSpPr txBox="1"/>
            <p:nvPr/>
          </p:nvSpPr>
          <p:spPr>
            <a:xfrm>
              <a:off x="1259632" y="3933056"/>
              <a:ext cx="1152128" cy="307777"/>
            </a:xfrm>
            <a:prstGeom prst="rect">
              <a:avLst/>
            </a:prstGeom>
            <a:noFill/>
          </p:spPr>
          <p:txBody>
            <a:bodyPr wrap="square" rtlCol="0">
              <a:spAutoFit/>
            </a:bodyPr>
            <a:lstStyle/>
            <a:p>
              <a:r>
                <a:rPr lang="sl-SI" sz="1400" dirty="0">
                  <a:solidFill>
                    <a:srgbClr val="002060"/>
                  </a:solidFill>
                </a:rPr>
                <a:t>Esophagus</a:t>
              </a:r>
              <a:endParaRPr lang="de-DE" sz="1400" dirty="0">
                <a:solidFill>
                  <a:srgbClr val="002060"/>
                </a:solidFill>
              </a:endParaRPr>
            </a:p>
          </p:txBody>
        </p:sp>
        <p:sp>
          <p:nvSpPr>
            <p:cNvPr id="18" name="TextBox 17"/>
            <p:cNvSpPr txBox="1"/>
            <p:nvPr/>
          </p:nvSpPr>
          <p:spPr>
            <a:xfrm>
              <a:off x="2195736" y="4285271"/>
              <a:ext cx="864096" cy="307777"/>
            </a:xfrm>
            <a:prstGeom prst="rect">
              <a:avLst/>
            </a:prstGeom>
            <a:noFill/>
          </p:spPr>
          <p:txBody>
            <a:bodyPr wrap="square" rtlCol="0">
              <a:spAutoFit/>
            </a:bodyPr>
            <a:lstStyle/>
            <a:p>
              <a:r>
                <a:rPr lang="sl-SI" sz="1400" dirty="0">
                  <a:solidFill>
                    <a:schemeClr val="bg1"/>
                  </a:solidFill>
                </a:rPr>
                <a:t>Target</a:t>
              </a:r>
              <a:endParaRPr lang="de-DE" sz="1400" dirty="0">
                <a:solidFill>
                  <a:schemeClr val="bg1"/>
                </a:solidFill>
              </a:endParaRPr>
            </a:p>
          </p:txBody>
        </p:sp>
      </p:grpSp>
      <p:pic>
        <p:nvPicPr>
          <p:cNvPr id="19" name="Picture 18"/>
          <p:cNvPicPr>
            <a:picLocks noChangeAspect="1"/>
          </p:cNvPicPr>
          <p:nvPr/>
        </p:nvPicPr>
        <p:blipFill>
          <a:blip r:embed="rId4"/>
          <a:stretch>
            <a:fillRect/>
          </a:stretch>
        </p:blipFill>
        <p:spPr>
          <a:xfrm>
            <a:off x="3622513" y="1484784"/>
            <a:ext cx="2035113" cy="695396"/>
          </a:xfrm>
          <a:prstGeom prst="rect">
            <a:avLst/>
          </a:prstGeom>
        </p:spPr>
      </p:pic>
      <p:sp>
        <p:nvSpPr>
          <p:cNvPr id="20" name="TextBox 19"/>
          <p:cNvSpPr txBox="1"/>
          <p:nvPr/>
        </p:nvSpPr>
        <p:spPr>
          <a:xfrm>
            <a:off x="2627784" y="5760344"/>
            <a:ext cx="4176464" cy="646331"/>
          </a:xfrm>
          <a:prstGeom prst="rect">
            <a:avLst/>
          </a:prstGeom>
          <a:noFill/>
        </p:spPr>
        <p:txBody>
          <a:bodyPr wrap="square" rtlCol="0">
            <a:spAutoFit/>
          </a:bodyPr>
          <a:lstStyle/>
          <a:p>
            <a:pPr algn="ctr"/>
            <a:r>
              <a:rPr lang="sl-SI" dirty="0"/>
              <a:t>Planning dose not met with PT </a:t>
            </a:r>
          </a:p>
          <a:p>
            <a:pPr algn="ctr"/>
            <a:r>
              <a:rPr lang="sl-SI" dirty="0"/>
              <a:t>(SBRT D</a:t>
            </a:r>
            <a:r>
              <a:rPr lang="sl-SI" baseline="-25000" dirty="0"/>
              <a:t>99%</a:t>
            </a:r>
            <a:r>
              <a:rPr lang="sl-SI" dirty="0"/>
              <a:t> = 100%, PT D</a:t>
            </a:r>
            <a:r>
              <a:rPr lang="sl-SI" baseline="-25000" dirty="0"/>
              <a:t>99%</a:t>
            </a:r>
            <a:r>
              <a:rPr lang="sl-SI" dirty="0"/>
              <a:t> = 75%)</a:t>
            </a:r>
            <a:endParaRPr lang="en-US" dirty="0"/>
          </a:p>
        </p:txBody>
      </p:sp>
      <p:cxnSp>
        <p:nvCxnSpPr>
          <p:cNvPr id="9" name="Straight Arrow Connector 8"/>
          <p:cNvCxnSpPr>
            <a:stCxn id="20" idx="0"/>
          </p:cNvCxnSpPr>
          <p:nvPr/>
        </p:nvCxnSpPr>
        <p:spPr>
          <a:xfrm flipV="1">
            <a:off x="4716016" y="4240834"/>
            <a:ext cx="2284876" cy="1519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51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Results – Dose to Critical Organs</a:t>
            </a:r>
            <a:endParaRPr lang="de-D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640" y="1556792"/>
            <a:ext cx="6372200" cy="4421870"/>
          </a:xfrm>
          <a:prstGeom prst="rect">
            <a:avLst/>
          </a:prstGeom>
        </p:spPr>
      </p:pic>
      <p:sp>
        <p:nvSpPr>
          <p:cNvPr id="6" name="TextBox 5"/>
          <p:cNvSpPr txBox="1"/>
          <p:nvPr/>
        </p:nvSpPr>
        <p:spPr>
          <a:xfrm>
            <a:off x="2339752" y="5824773"/>
            <a:ext cx="864096" cy="307777"/>
          </a:xfrm>
          <a:prstGeom prst="rect">
            <a:avLst/>
          </a:prstGeom>
          <a:noFill/>
        </p:spPr>
        <p:txBody>
          <a:bodyPr wrap="square" rtlCol="0">
            <a:spAutoFit/>
          </a:bodyPr>
          <a:lstStyle/>
          <a:p>
            <a:r>
              <a:rPr lang="sl-SI" sz="1400" dirty="0"/>
              <a:t>Cohort I</a:t>
            </a:r>
            <a:endParaRPr lang="en-US" sz="1400" dirty="0"/>
          </a:p>
        </p:txBody>
      </p:sp>
      <p:sp>
        <p:nvSpPr>
          <p:cNvPr id="7" name="TextBox 6"/>
          <p:cNvSpPr txBox="1"/>
          <p:nvPr/>
        </p:nvSpPr>
        <p:spPr>
          <a:xfrm>
            <a:off x="3491880" y="5821022"/>
            <a:ext cx="864096" cy="307777"/>
          </a:xfrm>
          <a:prstGeom prst="rect">
            <a:avLst/>
          </a:prstGeom>
          <a:noFill/>
        </p:spPr>
        <p:txBody>
          <a:bodyPr wrap="square" rtlCol="0">
            <a:spAutoFit/>
          </a:bodyPr>
          <a:lstStyle/>
          <a:p>
            <a:r>
              <a:rPr lang="sl-SI" sz="1400" dirty="0"/>
              <a:t>Cohort II</a:t>
            </a:r>
            <a:endParaRPr lang="en-US" sz="1400" dirty="0"/>
          </a:p>
        </p:txBody>
      </p:sp>
      <p:sp>
        <p:nvSpPr>
          <p:cNvPr id="8" name="TextBox 7"/>
          <p:cNvSpPr txBox="1"/>
          <p:nvPr/>
        </p:nvSpPr>
        <p:spPr>
          <a:xfrm>
            <a:off x="5089003" y="5821023"/>
            <a:ext cx="864096" cy="307777"/>
          </a:xfrm>
          <a:prstGeom prst="rect">
            <a:avLst/>
          </a:prstGeom>
          <a:noFill/>
        </p:spPr>
        <p:txBody>
          <a:bodyPr wrap="square" rtlCol="0">
            <a:spAutoFit/>
          </a:bodyPr>
          <a:lstStyle/>
          <a:p>
            <a:r>
              <a:rPr lang="sl-SI" sz="1400" dirty="0"/>
              <a:t>Cohort I</a:t>
            </a:r>
            <a:endParaRPr lang="en-US" sz="1400" dirty="0"/>
          </a:p>
        </p:txBody>
      </p:sp>
      <p:sp>
        <p:nvSpPr>
          <p:cNvPr id="9" name="TextBox 8"/>
          <p:cNvSpPr txBox="1"/>
          <p:nvPr/>
        </p:nvSpPr>
        <p:spPr>
          <a:xfrm>
            <a:off x="6396421" y="5824340"/>
            <a:ext cx="864096" cy="307777"/>
          </a:xfrm>
          <a:prstGeom prst="rect">
            <a:avLst/>
          </a:prstGeom>
          <a:noFill/>
        </p:spPr>
        <p:txBody>
          <a:bodyPr wrap="square" rtlCol="0">
            <a:spAutoFit/>
          </a:bodyPr>
          <a:lstStyle/>
          <a:p>
            <a:r>
              <a:rPr lang="sl-SI" sz="1400" dirty="0"/>
              <a:t>Cohort II</a:t>
            </a:r>
            <a:endParaRPr lang="en-US" sz="1400" dirty="0"/>
          </a:p>
        </p:txBody>
      </p:sp>
    </p:spTree>
    <p:extLst>
      <p:ext uri="{BB962C8B-B14F-4D97-AF65-F5344CB8AC3E}">
        <p14:creationId xmlns:p14="http://schemas.microsoft.com/office/powerpoint/2010/main" val="281656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Average Heart V5</a:t>
            </a:r>
            <a:endParaRPr lang="en-US" dirty="0"/>
          </a:p>
        </p:txBody>
      </p:sp>
      <p:sp>
        <p:nvSpPr>
          <p:cNvPr id="10" name="TextBox 9"/>
          <p:cNvSpPr txBox="1"/>
          <p:nvPr/>
        </p:nvSpPr>
        <p:spPr>
          <a:xfrm>
            <a:off x="2375756" y="1744605"/>
            <a:ext cx="864096" cy="369332"/>
          </a:xfrm>
          <a:prstGeom prst="rect">
            <a:avLst/>
          </a:prstGeom>
          <a:noFill/>
        </p:spPr>
        <p:txBody>
          <a:bodyPr wrap="square" rtlCol="0">
            <a:spAutoFit/>
          </a:bodyPr>
          <a:lstStyle/>
          <a:p>
            <a:r>
              <a:rPr lang="sl-SI" b="1" dirty="0"/>
              <a:t>SBRT</a:t>
            </a:r>
            <a:endParaRPr lang="de-DE" b="1" dirty="0"/>
          </a:p>
        </p:txBody>
      </p:sp>
      <p:sp>
        <p:nvSpPr>
          <p:cNvPr id="11" name="TextBox 10"/>
          <p:cNvSpPr txBox="1"/>
          <p:nvPr/>
        </p:nvSpPr>
        <p:spPr>
          <a:xfrm>
            <a:off x="6493903" y="1744605"/>
            <a:ext cx="504056" cy="369332"/>
          </a:xfrm>
          <a:prstGeom prst="rect">
            <a:avLst/>
          </a:prstGeom>
          <a:noFill/>
        </p:spPr>
        <p:txBody>
          <a:bodyPr wrap="square" rtlCol="0">
            <a:spAutoFit/>
          </a:bodyPr>
          <a:lstStyle/>
          <a:p>
            <a:r>
              <a:rPr lang="sl-SI" b="1" dirty="0"/>
              <a:t>PT</a:t>
            </a:r>
            <a:endParaRPr lang="de-DE" b="1"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147079"/>
            <a:ext cx="2664296" cy="3915580"/>
          </a:xfrm>
          <a:prstGeom prst="rect">
            <a:avLst/>
          </a:prstGeom>
        </p:spPr>
      </p:pic>
      <p:sp>
        <p:nvSpPr>
          <p:cNvPr id="8" name="TextBox 7"/>
          <p:cNvSpPr txBox="1"/>
          <p:nvPr/>
        </p:nvSpPr>
        <p:spPr>
          <a:xfrm>
            <a:off x="2411760" y="4221088"/>
            <a:ext cx="723767" cy="369332"/>
          </a:xfrm>
          <a:prstGeom prst="rect">
            <a:avLst/>
          </a:prstGeom>
          <a:noFill/>
        </p:spPr>
        <p:txBody>
          <a:bodyPr wrap="square" rtlCol="0">
            <a:spAutoFit/>
          </a:bodyPr>
          <a:lstStyle/>
          <a:p>
            <a:r>
              <a:rPr lang="sl-SI" dirty="0"/>
              <a:t>81 %</a:t>
            </a:r>
            <a:endParaRPr lang="en-US"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2147079"/>
            <a:ext cx="2665126" cy="3916800"/>
          </a:xfrm>
          <a:prstGeom prst="rect">
            <a:avLst/>
          </a:prstGeom>
        </p:spPr>
      </p:pic>
      <p:sp>
        <p:nvSpPr>
          <p:cNvPr id="13" name="TextBox 12"/>
          <p:cNvSpPr txBox="1"/>
          <p:nvPr/>
        </p:nvSpPr>
        <p:spPr>
          <a:xfrm>
            <a:off x="6372200" y="5373216"/>
            <a:ext cx="747462" cy="369332"/>
          </a:xfrm>
          <a:prstGeom prst="rect">
            <a:avLst/>
          </a:prstGeom>
          <a:noFill/>
        </p:spPr>
        <p:txBody>
          <a:bodyPr wrap="square" rtlCol="0">
            <a:spAutoFit/>
          </a:bodyPr>
          <a:lstStyle/>
          <a:p>
            <a:r>
              <a:rPr lang="sl-SI" dirty="0"/>
              <a:t>8.7%</a:t>
            </a:r>
          </a:p>
        </p:txBody>
      </p:sp>
    </p:spTree>
    <p:extLst>
      <p:ext uri="{BB962C8B-B14F-4D97-AF65-F5344CB8AC3E}">
        <p14:creationId xmlns:p14="http://schemas.microsoft.com/office/powerpoint/2010/main" val="26478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Results – Dose Escalation</a:t>
            </a:r>
            <a:endParaRPr lang="de-DE"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7544" y="2290296"/>
            <a:ext cx="4065470" cy="2808312"/>
          </a:xfr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1564" t="2084" r="17664" b="41491"/>
          <a:stretch/>
        </p:blipFill>
        <p:spPr>
          <a:xfrm>
            <a:off x="4788024" y="2290296"/>
            <a:ext cx="3957167" cy="2808312"/>
          </a:xfrm>
          <a:prstGeom prst="rect">
            <a:avLst/>
          </a:prstGeom>
        </p:spPr>
      </p:pic>
      <p:pic>
        <p:nvPicPr>
          <p:cNvPr id="5" name="Picture 4"/>
          <p:cNvPicPr>
            <a:picLocks noChangeAspect="1"/>
          </p:cNvPicPr>
          <p:nvPr/>
        </p:nvPicPr>
        <p:blipFill>
          <a:blip r:embed="rId5"/>
          <a:stretch>
            <a:fillRect/>
          </a:stretch>
        </p:blipFill>
        <p:spPr>
          <a:xfrm>
            <a:off x="3622513" y="1484784"/>
            <a:ext cx="2035113" cy="695396"/>
          </a:xfrm>
          <a:prstGeom prst="rect">
            <a:avLst/>
          </a:prstGeom>
        </p:spPr>
      </p:pic>
      <p:sp>
        <p:nvSpPr>
          <p:cNvPr id="6" name="TextBox 5"/>
          <p:cNvSpPr txBox="1"/>
          <p:nvPr/>
        </p:nvSpPr>
        <p:spPr>
          <a:xfrm>
            <a:off x="1231561" y="5169966"/>
            <a:ext cx="2448272" cy="923330"/>
          </a:xfrm>
          <a:prstGeom prst="rect">
            <a:avLst/>
          </a:prstGeom>
          <a:noFill/>
        </p:spPr>
        <p:txBody>
          <a:bodyPr wrap="square" rtlCol="0">
            <a:spAutoFit/>
          </a:bodyPr>
          <a:lstStyle/>
          <a:p>
            <a:r>
              <a:rPr lang="en-US" dirty="0"/>
              <a:t>1 tumor:    1 x 22 </a:t>
            </a:r>
            <a:r>
              <a:rPr lang="en-US" dirty="0" err="1"/>
              <a:t>Gy</a:t>
            </a:r>
            <a:endParaRPr lang="en-US" dirty="0"/>
          </a:p>
          <a:p>
            <a:r>
              <a:rPr lang="en-US" dirty="0"/>
              <a:t>2 tumors:  1 x 21 </a:t>
            </a:r>
            <a:r>
              <a:rPr lang="en-US" dirty="0" err="1"/>
              <a:t>Gy</a:t>
            </a:r>
            <a:endParaRPr lang="en-US" dirty="0"/>
          </a:p>
          <a:p>
            <a:r>
              <a:rPr lang="en-US" dirty="0"/>
              <a:t>2 tumors:  3 x 9   </a:t>
            </a:r>
            <a:r>
              <a:rPr lang="en-US" dirty="0" err="1"/>
              <a:t>Gy</a:t>
            </a:r>
            <a:endParaRPr lang="en-US" dirty="0"/>
          </a:p>
        </p:txBody>
      </p:sp>
      <p:sp>
        <p:nvSpPr>
          <p:cNvPr id="10" name="TextBox 9"/>
          <p:cNvSpPr txBox="1"/>
          <p:nvPr/>
        </p:nvSpPr>
        <p:spPr>
          <a:xfrm>
            <a:off x="5542471" y="5446965"/>
            <a:ext cx="2448272" cy="369332"/>
          </a:xfrm>
          <a:prstGeom prst="rect">
            <a:avLst/>
          </a:prstGeom>
          <a:noFill/>
        </p:spPr>
        <p:txBody>
          <a:bodyPr wrap="square" rtlCol="0">
            <a:spAutoFit/>
          </a:bodyPr>
          <a:lstStyle/>
          <a:p>
            <a:r>
              <a:rPr lang="en-US" dirty="0"/>
              <a:t>5 tumors:    1 x 24 </a:t>
            </a:r>
            <a:r>
              <a:rPr lang="en-US" dirty="0" err="1"/>
              <a:t>Gy</a:t>
            </a:r>
            <a:endParaRPr lang="en-US" dirty="0"/>
          </a:p>
        </p:txBody>
      </p:sp>
    </p:spTree>
    <p:extLst>
      <p:ext uri="{BB962C8B-B14F-4D97-AF65-F5344CB8AC3E}">
        <p14:creationId xmlns:p14="http://schemas.microsoft.com/office/powerpoint/2010/main" val="415558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Heart Dose Volume Histogram</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456629259"/>
              </p:ext>
            </p:extLst>
          </p:nvPr>
        </p:nvGraphicFramePr>
        <p:xfrm>
          <a:off x="251520" y="1772816"/>
          <a:ext cx="7997226" cy="3998615"/>
        </p:xfrm>
        <a:graphic>
          <a:graphicData uri="http://schemas.openxmlformats.org/presentationml/2006/ole">
            <mc:AlternateContent xmlns:mc="http://schemas.openxmlformats.org/markup-compatibility/2006">
              <mc:Choice xmlns:v="urn:schemas-microsoft-com:vml" Requires="v">
                <p:oleObj spid="_x0000_s9278" name="Graph" r:id="rId4" imgW="2879640" imgH="1439640" progId="Origin50.Graph">
                  <p:embed/>
                </p:oleObj>
              </mc:Choice>
              <mc:Fallback>
                <p:oleObj name="Graph" r:id="rId4" imgW="2879640" imgH="1439640" progId="Origin50.Graph">
                  <p:embed/>
                  <p:pic>
                    <p:nvPicPr>
                      <p:cNvPr id="3" name="Object 2"/>
                      <p:cNvPicPr/>
                      <p:nvPr/>
                    </p:nvPicPr>
                    <p:blipFill>
                      <a:blip r:embed="rId5"/>
                      <a:stretch>
                        <a:fillRect/>
                      </a:stretch>
                    </p:blipFill>
                    <p:spPr>
                      <a:xfrm>
                        <a:off x="251520" y="1772816"/>
                        <a:ext cx="7997226" cy="3998615"/>
                      </a:xfrm>
                      <a:prstGeom prst="rect">
                        <a:avLst/>
                      </a:prstGeom>
                    </p:spPr>
                  </p:pic>
                </p:oleObj>
              </mc:Fallback>
            </mc:AlternateContent>
          </a:graphicData>
        </a:graphic>
      </p:graphicFrame>
    </p:spTree>
    <p:extLst>
      <p:ext uri="{BB962C8B-B14F-4D97-AF65-F5344CB8AC3E}">
        <p14:creationId xmlns:p14="http://schemas.microsoft.com/office/powerpoint/2010/main" val="380987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Conclusions</a:t>
            </a:r>
            <a:endParaRPr lang="de-DE"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PT delivers the same dose to tumors as SBRT,</a:t>
            </a:r>
          </a:p>
          <a:p>
            <a:pPr marL="0" indent="0"/>
            <a:r>
              <a:rPr lang="en-US" dirty="0"/>
              <a:t>     while depositing significantly less dose to normal tissue</a:t>
            </a:r>
            <a:endParaRPr lang="sl-SI" dirty="0"/>
          </a:p>
          <a:p>
            <a:pPr marL="0" indent="0"/>
            <a:endParaRPr lang="en-US" dirty="0"/>
          </a:p>
          <a:p>
            <a:pPr marL="342900" indent="-342900">
              <a:buFont typeface="Arial" panose="020B0604020202020204" pitchFamily="34" charset="0"/>
              <a:buChar char="•"/>
            </a:pPr>
            <a:r>
              <a:rPr lang="en-US" dirty="0"/>
              <a:t>PT could deliver full ablative dose in single fraction, where SBRT could not</a:t>
            </a:r>
            <a:endParaRPr lang="sl-SI" dirty="0"/>
          </a:p>
          <a:p>
            <a:pPr marL="342900" indent="-342900">
              <a:buFont typeface="Arial" panose="020B0604020202020204" pitchFamily="34" charset="0"/>
              <a:buChar char="•"/>
            </a:pPr>
            <a:endParaRPr lang="sl-SI" dirty="0"/>
          </a:p>
          <a:p>
            <a:pPr marL="342900" indent="-342900">
              <a:buFont typeface="Arial" panose="020B0604020202020204" pitchFamily="34" charset="0"/>
              <a:buChar char="•"/>
            </a:pPr>
            <a:r>
              <a:rPr lang="sl-SI" dirty="0"/>
              <a:t>Patient selection for PT:</a:t>
            </a:r>
          </a:p>
          <a:p>
            <a:pPr marL="881062" lvl="3" indent="-342900">
              <a:buFont typeface="Wingdings" panose="05000000000000000000" pitchFamily="2" charset="2"/>
              <a:buChar char="ü"/>
            </a:pPr>
            <a:r>
              <a:rPr lang="sl-SI" dirty="0"/>
              <a:t>Multiple targets</a:t>
            </a:r>
          </a:p>
          <a:p>
            <a:pPr marL="881062" lvl="3" indent="-342900">
              <a:buFont typeface="Wingdings" panose="05000000000000000000" pitchFamily="2" charset="2"/>
              <a:buChar char="ü"/>
            </a:pPr>
            <a:r>
              <a:rPr lang="sl-SI" dirty="0"/>
              <a:t>Large tumors</a:t>
            </a:r>
          </a:p>
          <a:p>
            <a:pPr marL="823912" lvl="3" indent="-285750">
              <a:buFont typeface="Arial" panose="020B0604020202020204" pitchFamily="34" charset="0"/>
              <a:buChar char="x"/>
            </a:pPr>
            <a:r>
              <a:rPr lang="sl-SI" dirty="0"/>
              <a:t>Small tumors with large motions</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23049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Outlook</a:t>
            </a:r>
            <a:endParaRPr lang="de-DE"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First lung cancer patients treated with active scanning carbon-ions at NIRS, Chiba (Japan)</a:t>
            </a:r>
          </a:p>
          <a:p>
            <a:pPr marL="342900" indent="-342900">
              <a:buFont typeface="Arial" panose="020B0604020202020204" pitchFamily="34" charset="0"/>
              <a:buChar char="•"/>
            </a:pPr>
            <a:endParaRPr lang="sl-SI" dirty="0"/>
          </a:p>
          <a:p>
            <a:pPr marL="342900" indent="-342900">
              <a:buFont typeface="Arial" panose="020B0604020202020204" pitchFamily="34" charset="0"/>
              <a:buChar char="•"/>
            </a:pPr>
            <a:r>
              <a:rPr lang="en-US" dirty="0"/>
              <a:t>As part of</a:t>
            </a:r>
            <a:r>
              <a:rPr lang="sl-SI" dirty="0"/>
              <a:t> the</a:t>
            </a:r>
            <a:r>
              <a:rPr lang="en-US" dirty="0"/>
              <a:t> LOEWE grant, results from </a:t>
            </a:r>
            <a:r>
              <a:rPr lang="sl-SI" dirty="0"/>
              <a:t>this study </a:t>
            </a:r>
            <a:r>
              <a:rPr lang="en-US" dirty="0"/>
              <a:t>will be used for actual</a:t>
            </a:r>
            <a:r>
              <a:rPr lang="sl-SI" dirty="0"/>
              <a:t> lung cancer</a:t>
            </a:r>
            <a:r>
              <a:rPr lang="en-US" dirty="0"/>
              <a:t> treatment</a:t>
            </a:r>
            <a:r>
              <a:rPr lang="sl-SI" dirty="0"/>
              <a:t> at MIT</a:t>
            </a:r>
            <a:r>
              <a:rPr lang="en-US" dirty="0"/>
              <a:t> – especially the multiple target case.</a:t>
            </a:r>
          </a:p>
          <a:p>
            <a:pPr marL="0" indent="0"/>
            <a:endParaRPr lang="sl-SI" dirty="0"/>
          </a:p>
        </p:txBody>
      </p:sp>
      <p:pic>
        <p:nvPicPr>
          <p:cNvPr id="9218" name="Picture 2" descr="LOEW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187624"/>
            <a:ext cx="4194211" cy="167768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mit-marburg.de/typo3conf/ext/io_template/Resources/Public/img/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643" y="4365104"/>
            <a:ext cx="3687713" cy="1322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31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0947" y="2565184"/>
            <a:ext cx="3841463" cy="2520000"/>
          </a:xfrm>
        </p:spPr>
      </p:pic>
      <p:sp>
        <p:nvSpPr>
          <p:cNvPr id="5" name="Oval 4"/>
          <p:cNvSpPr/>
          <p:nvPr/>
        </p:nvSpPr>
        <p:spPr>
          <a:xfrm>
            <a:off x="7020272" y="3284984"/>
            <a:ext cx="1229692"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5" idx="2"/>
          </p:cNvCxnSpPr>
          <p:nvPr/>
        </p:nvCxnSpPr>
        <p:spPr>
          <a:xfrm flipH="1">
            <a:off x="6444208" y="3392996"/>
            <a:ext cx="576064" cy="25202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0242" name="Picture 2" descr="http://www.cdc.gov/cancer/international/images/worldwide-cas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564904"/>
            <a:ext cx="3853638" cy="252028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2699792" y="3286695"/>
            <a:ext cx="1229692"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12" idx="2"/>
          </p:cNvCxnSpPr>
          <p:nvPr/>
        </p:nvCxnSpPr>
        <p:spPr>
          <a:xfrm flipH="1">
            <a:off x="1979712" y="3394707"/>
            <a:ext cx="720080" cy="10630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2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Acknowledgments</a:t>
            </a:r>
            <a:endParaRPr lang="de-DE" dirty="0"/>
          </a:p>
        </p:txBody>
      </p:sp>
      <p:sp>
        <p:nvSpPr>
          <p:cNvPr id="3" name="Content Placeholder 2"/>
          <p:cNvSpPr>
            <a:spLocks noGrp="1"/>
          </p:cNvSpPr>
          <p:nvPr>
            <p:ph idx="1"/>
          </p:nvPr>
        </p:nvSpPr>
        <p:spPr>
          <a:xfrm>
            <a:off x="889757" y="2137956"/>
            <a:ext cx="1459829" cy="2817112"/>
          </a:xfrm>
        </p:spPr>
        <p:txBody>
          <a:bodyPr/>
          <a:lstStyle/>
          <a:p>
            <a:pPr algn="ctr"/>
            <a:r>
              <a:rPr lang="sl-SI" b="1" dirty="0"/>
              <a:t>GSI</a:t>
            </a:r>
          </a:p>
          <a:p>
            <a:r>
              <a:rPr lang="sl-SI" dirty="0"/>
              <a:t>C. Graeff</a:t>
            </a:r>
          </a:p>
          <a:p>
            <a:r>
              <a:rPr lang="sl-SI" dirty="0"/>
              <a:t>M. Durante</a:t>
            </a:r>
          </a:p>
          <a:p>
            <a:pPr marL="0" indent="0"/>
            <a:r>
              <a:rPr lang="sl-SI" dirty="0"/>
              <a:t>A. Eichhorn M. Prall</a:t>
            </a:r>
          </a:p>
          <a:p>
            <a:pPr marL="0" indent="0"/>
            <a:r>
              <a:rPr lang="sl-SI" dirty="0"/>
              <a:t>S. Hild </a:t>
            </a:r>
          </a:p>
          <a:p>
            <a:endParaRPr lang="sl-SI" dirty="0"/>
          </a:p>
        </p:txBody>
      </p:sp>
      <p:sp>
        <p:nvSpPr>
          <p:cNvPr id="4" name="Content Placeholder 2"/>
          <p:cNvSpPr txBox="1">
            <a:spLocks/>
          </p:cNvSpPr>
          <p:nvPr/>
        </p:nvSpPr>
        <p:spPr bwMode="auto">
          <a:xfrm>
            <a:off x="3300815" y="2137956"/>
            <a:ext cx="1728192" cy="2457072"/>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179388" indent="-179388" algn="l" rtl="0" eaLnBrk="1" fontAlgn="base" hangingPunct="1">
              <a:lnSpc>
                <a:spcPct val="130000"/>
              </a:lnSpc>
              <a:spcBef>
                <a:spcPts val="200"/>
              </a:spcBef>
              <a:spcAft>
                <a:spcPts val="230"/>
              </a:spcAft>
              <a:buFont typeface="Wingdings" pitchFamily="2" charset="2"/>
              <a:buNone/>
              <a:defRPr sz="2000">
                <a:solidFill>
                  <a:schemeClr val="tx1"/>
                </a:solidFill>
                <a:latin typeface="+mn-lt"/>
                <a:ea typeface="+mn-ea"/>
                <a:cs typeface="Tahoma" pitchFamily="34" charset="0"/>
              </a:defRPr>
            </a:lvl1pPr>
            <a:lvl2pPr marL="179388" indent="-177800" algn="l" rtl="0" eaLnBrk="1" fontAlgn="base" hangingPunct="1">
              <a:lnSpc>
                <a:spcPct val="130000"/>
              </a:lnSpc>
              <a:spcBef>
                <a:spcPts val="200"/>
              </a:spcBef>
              <a:spcAft>
                <a:spcPts val="230"/>
              </a:spcAft>
              <a:buFont typeface="Wingdings" pitchFamily="2" charset="2"/>
              <a:buChar char="§"/>
              <a:defRPr sz="2000">
                <a:solidFill>
                  <a:schemeClr val="tx1"/>
                </a:solidFill>
                <a:latin typeface="+mn-lt"/>
                <a:cs typeface="Tahoma" pitchFamily="34" charset="0"/>
              </a:defRPr>
            </a:lvl2pPr>
            <a:lvl3pPr marL="538163" indent="-187325" algn="l" rtl="0" eaLnBrk="1" fontAlgn="base" hangingPunct="1">
              <a:lnSpc>
                <a:spcPct val="130000"/>
              </a:lnSpc>
              <a:spcBef>
                <a:spcPts val="200"/>
              </a:spcBef>
              <a:spcAft>
                <a:spcPts val="230"/>
              </a:spcAft>
              <a:buFont typeface="Wingdings" pitchFamily="2" charset="2"/>
              <a:buChar char="§"/>
              <a:defRPr>
                <a:solidFill>
                  <a:schemeClr val="tx1"/>
                </a:solidFill>
                <a:latin typeface="+mn-lt"/>
                <a:cs typeface="Tahoma" pitchFamily="34" charset="0"/>
              </a:defRPr>
            </a:lvl3pPr>
            <a:lvl4pPr marL="717550" indent="-173038"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4pPr>
            <a:lvl5pPr marL="908050" indent="-188913"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pPr algn="ctr"/>
            <a:r>
              <a:rPr lang="sl-SI" b="1" kern="0" dirty="0"/>
              <a:t>FC</a:t>
            </a:r>
            <a:endParaRPr lang="sl-SI" kern="0" dirty="0"/>
          </a:p>
          <a:p>
            <a:r>
              <a:rPr lang="sl-SI" kern="0" dirty="0"/>
              <a:t>J. Stroom</a:t>
            </a:r>
          </a:p>
          <a:p>
            <a:r>
              <a:rPr lang="sl-SI" kern="0" dirty="0"/>
              <a:t>C. Greco</a:t>
            </a:r>
          </a:p>
          <a:p>
            <a:r>
              <a:rPr lang="sl-SI" kern="0" dirty="0"/>
              <a:t>N. Pimentel</a:t>
            </a:r>
          </a:p>
          <a:p>
            <a:r>
              <a:rPr lang="sl-SI" kern="0" dirty="0"/>
              <a:t>S. Vierra</a:t>
            </a:r>
            <a:endParaRPr lang="de-DE" kern="0" dirty="0"/>
          </a:p>
        </p:txBody>
      </p:sp>
      <p:sp>
        <p:nvSpPr>
          <p:cNvPr id="7" name="Content Placeholder 2"/>
          <p:cNvSpPr txBox="1">
            <a:spLocks/>
          </p:cNvSpPr>
          <p:nvPr/>
        </p:nvSpPr>
        <p:spPr bwMode="auto">
          <a:xfrm>
            <a:off x="6068066" y="2137956"/>
            <a:ext cx="2306770" cy="2016224"/>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179388" indent="-179388" algn="l" rtl="0" eaLnBrk="1" fontAlgn="base" hangingPunct="1">
              <a:lnSpc>
                <a:spcPct val="130000"/>
              </a:lnSpc>
              <a:spcBef>
                <a:spcPts val="200"/>
              </a:spcBef>
              <a:spcAft>
                <a:spcPts val="230"/>
              </a:spcAft>
              <a:buFont typeface="Wingdings" pitchFamily="2" charset="2"/>
              <a:buNone/>
              <a:defRPr sz="2000">
                <a:solidFill>
                  <a:schemeClr val="tx1"/>
                </a:solidFill>
                <a:latin typeface="+mn-lt"/>
                <a:ea typeface="+mn-ea"/>
                <a:cs typeface="Tahoma" pitchFamily="34" charset="0"/>
              </a:defRPr>
            </a:lvl1pPr>
            <a:lvl2pPr marL="179388" indent="-177800" algn="l" rtl="0" eaLnBrk="1" fontAlgn="base" hangingPunct="1">
              <a:lnSpc>
                <a:spcPct val="130000"/>
              </a:lnSpc>
              <a:spcBef>
                <a:spcPts val="200"/>
              </a:spcBef>
              <a:spcAft>
                <a:spcPts val="230"/>
              </a:spcAft>
              <a:buFont typeface="Wingdings" pitchFamily="2" charset="2"/>
              <a:buChar char="§"/>
              <a:defRPr sz="2000">
                <a:solidFill>
                  <a:schemeClr val="tx1"/>
                </a:solidFill>
                <a:latin typeface="+mn-lt"/>
                <a:cs typeface="Tahoma" pitchFamily="34" charset="0"/>
              </a:defRPr>
            </a:lvl2pPr>
            <a:lvl3pPr marL="538163" indent="-187325" algn="l" rtl="0" eaLnBrk="1" fontAlgn="base" hangingPunct="1">
              <a:lnSpc>
                <a:spcPct val="130000"/>
              </a:lnSpc>
              <a:spcBef>
                <a:spcPts val="200"/>
              </a:spcBef>
              <a:spcAft>
                <a:spcPts val="230"/>
              </a:spcAft>
              <a:buFont typeface="Wingdings" pitchFamily="2" charset="2"/>
              <a:buChar char="§"/>
              <a:defRPr>
                <a:solidFill>
                  <a:schemeClr val="tx1"/>
                </a:solidFill>
                <a:latin typeface="+mn-lt"/>
                <a:cs typeface="Tahoma" pitchFamily="34" charset="0"/>
              </a:defRPr>
            </a:lvl3pPr>
            <a:lvl4pPr marL="717550" indent="-173038"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4pPr>
            <a:lvl5pPr marL="908050" indent="-188913"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pPr algn="ctr"/>
            <a:r>
              <a:rPr lang="sl-SI" b="1" kern="0" dirty="0"/>
              <a:t>UK Erlangen</a:t>
            </a:r>
          </a:p>
          <a:p>
            <a:r>
              <a:rPr lang="sl-SI" kern="0" dirty="0"/>
              <a:t>C. Bert</a:t>
            </a:r>
          </a:p>
          <a:p>
            <a:r>
              <a:rPr lang="sl-SI" kern="0" dirty="0"/>
              <a:t>T. Brandt</a:t>
            </a:r>
          </a:p>
          <a:p>
            <a:r>
              <a:rPr lang="sl-SI" kern="0" dirty="0"/>
              <a:t>J. Wölfelschneider</a:t>
            </a:r>
            <a:endParaRPr lang="de-DE" kern="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5088199"/>
            <a:ext cx="2016224" cy="642008"/>
          </a:xfrm>
          <a:prstGeom prst="rect">
            <a:avLst/>
          </a:prstGeom>
        </p:spPr>
      </p:pic>
      <p:pic>
        <p:nvPicPr>
          <p:cNvPr id="9" name="Picture 8"/>
          <p:cNvPicPr>
            <a:picLocks noChangeAspect="1"/>
          </p:cNvPicPr>
          <p:nvPr/>
        </p:nvPicPr>
        <p:blipFill>
          <a:blip r:embed="rId3"/>
          <a:stretch>
            <a:fillRect/>
          </a:stretch>
        </p:blipFill>
        <p:spPr>
          <a:xfrm>
            <a:off x="3059832" y="5160274"/>
            <a:ext cx="2210159" cy="644990"/>
          </a:xfrm>
          <a:prstGeom prst="rect">
            <a:avLst/>
          </a:prstGeom>
        </p:spPr>
      </p:pic>
      <p:pic>
        <p:nvPicPr>
          <p:cNvPr id="1026" name="Picture 2" descr="http://www.neuroonkologie.de/files/studycenters/14-universitaetsklinikum-erlange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5088266"/>
            <a:ext cx="2562598" cy="66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1233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Stereotactic Body Radiation Treatment (SBRT)</a:t>
            </a:r>
            <a:endParaRPr lang="en-US" dirty="0"/>
          </a:p>
        </p:txBody>
      </p:sp>
      <p:sp>
        <p:nvSpPr>
          <p:cNvPr id="5" name="Content Placeholder 4"/>
          <p:cNvSpPr>
            <a:spLocks noGrp="1"/>
          </p:cNvSpPr>
          <p:nvPr>
            <p:ph sz="half" idx="1"/>
          </p:nvPr>
        </p:nvSpPr>
        <p:spPr/>
        <p:txBody>
          <a:bodyPr/>
          <a:lstStyle/>
          <a:p>
            <a:pPr marL="342900" indent="-342900">
              <a:buFont typeface="Arial" panose="020B0604020202020204" pitchFamily="34" charset="0"/>
              <a:buChar char="•"/>
            </a:pPr>
            <a:r>
              <a:rPr lang="sl-SI" dirty="0"/>
              <a:t>High precision treatment with photons</a:t>
            </a:r>
          </a:p>
          <a:p>
            <a:pPr marL="342900" indent="-342900">
              <a:buFont typeface="Arial" panose="020B0604020202020204" pitchFamily="34" charset="0"/>
              <a:buChar char="•"/>
            </a:pPr>
            <a:r>
              <a:rPr lang="sl-SI" dirty="0"/>
              <a:t>Delivers high dose (up to 30 Gy) in few fractions (1-3)</a:t>
            </a:r>
          </a:p>
          <a:p>
            <a:pPr marL="342900" indent="-342900">
              <a:buFont typeface="Arial" panose="020B0604020202020204" pitchFamily="34" charset="0"/>
              <a:buChar char="•"/>
            </a:pPr>
            <a:r>
              <a:rPr lang="sl-SI" dirty="0"/>
              <a:t>Good results for lung cancer in early stages</a:t>
            </a:r>
          </a:p>
          <a:p>
            <a:pPr marL="342900" indent="-342900">
              <a:buFont typeface="Arial" panose="020B0604020202020204" pitchFamily="34" charset="0"/>
              <a:buChar char="•"/>
            </a:pPr>
            <a:r>
              <a:rPr lang="sl-SI" dirty="0"/>
              <a:t>Limited for:</a:t>
            </a:r>
          </a:p>
          <a:p>
            <a:pPr marL="881063" lvl="2" indent="-342900">
              <a:buFont typeface="Arial" panose="020B0604020202020204" pitchFamily="34" charset="0"/>
              <a:buChar char="•"/>
            </a:pPr>
            <a:r>
              <a:rPr lang="sl-SI" sz="1800" dirty="0"/>
              <a:t>Multiple tumors</a:t>
            </a:r>
          </a:p>
          <a:p>
            <a:pPr marL="881063" lvl="2" indent="-342900">
              <a:buFont typeface="Arial" panose="020B0604020202020204" pitchFamily="34" charset="0"/>
              <a:buChar char="•"/>
            </a:pPr>
            <a:r>
              <a:rPr lang="sl-SI" sz="1800" dirty="0"/>
              <a:t>Large tumors</a:t>
            </a:r>
            <a:endParaRPr lang="en-US" dirty="0"/>
          </a:p>
        </p:txBody>
      </p:sp>
      <p:sp>
        <p:nvSpPr>
          <p:cNvPr id="6" name="Content Placeholder 5"/>
          <p:cNvSpPr>
            <a:spLocks noGrp="1"/>
          </p:cNvSpPr>
          <p:nvPr>
            <p:ph sz="half" idx="2"/>
          </p:nvPr>
        </p:nvSpPr>
        <p:spPr/>
        <p:txBody>
          <a:bodyPr/>
          <a:lstStyle/>
          <a:p>
            <a:endParaRPr lang="en-US"/>
          </a:p>
        </p:txBody>
      </p:sp>
      <p:pic>
        <p:nvPicPr>
          <p:cNvPr id="4" name="Picture 29" descr="details  10372_with_logo_sm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6314" y="2313498"/>
            <a:ext cx="4070443" cy="310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5569" y="4918352"/>
            <a:ext cx="170118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84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3D Treatment Plan Example</a:t>
            </a:r>
            <a:endParaRPr lang="en-US" dirty="0"/>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245914" y="2195995"/>
            <a:ext cx="3186073" cy="3217619"/>
          </a:xfrm>
        </p:spPr>
      </p:pic>
      <p:pic>
        <p:nvPicPr>
          <p:cNvPr id="6"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858513" y="2184174"/>
            <a:ext cx="3209483" cy="3241260"/>
          </a:xfrm>
        </p:spPr>
      </p:pic>
      <p:sp>
        <p:nvSpPr>
          <p:cNvPr id="5" name="TextBox 4"/>
          <p:cNvSpPr txBox="1"/>
          <p:nvPr/>
        </p:nvSpPr>
        <p:spPr>
          <a:xfrm>
            <a:off x="1707170" y="1628800"/>
            <a:ext cx="1512168" cy="369332"/>
          </a:xfrm>
          <a:prstGeom prst="rect">
            <a:avLst/>
          </a:prstGeom>
          <a:noFill/>
        </p:spPr>
        <p:txBody>
          <a:bodyPr wrap="square" rtlCol="0">
            <a:spAutoFit/>
          </a:bodyPr>
          <a:lstStyle/>
          <a:p>
            <a:pPr algn="ctr"/>
            <a:r>
              <a:rPr lang="sl-SI" dirty="0"/>
              <a:t>Photons</a:t>
            </a:r>
            <a:endParaRPr lang="en-US" dirty="0"/>
          </a:p>
        </p:txBody>
      </p:sp>
      <p:sp>
        <p:nvSpPr>
          <p:cNvPr id="7" name="TextBox 6"/>
          <p:cNvSpPr txBox="1"/>
          <p:nvPr/>
        </p:nvSpPr>
        <p:spPr>
          <a:xfrm>
            <a:off x="6082866" y="1628800"/>
            <a:ext cx="1512168" cy="369332"/>
          </a:xfrm>
          <a:prstGeom prst="rect">
            <a:avLst/>
          </a:prstGeom>
          <a:noFill/>
        </p:spPr>
        <p:txBody>
          <a:bodyPr wrap="square" rtlCol="0">
            <a:spAutoFit/>
          </a:bodyPr>
          <a:lstStyle/>
          <a:p>
            <a:pPr algn="ctr"/>
            <a:r>
              <a:rPr lang="en-US" baseline="30000" dirty="0"/>
              <a:t>12</a:t>
            </a:r>
            <a:r>
              <a:rPr lang="en-US" dirty="0"/>
              <a:t>C</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3888" y="5517232"/>
            <a:ext cx="2124182" cy="675088"/>
          </a:xfrm>
          <a:prstGeom prst="rect">
            <a:avLst/>
          </a:prstGeom>
        </p:spPr>
      </p:pic>
    </p:spTree>
    <p:extLst>
      <p:ext uri="{BB962C8B-B14F-4D97-AF65-F5344CB8AC3E}">
        <p14:creationId xmlns:p14="http://schemas.microsoft.com/office/powerpoint/2010/main" val="392228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Particle Therapy</a:t>
            </a:r>
          </a:p>
        </p:txBody>
      </p:sp>
      <p:sp>
        <p:nvSpPr>
          <p:cNvPr id="4" name="Content Placeholder 3"/>
          <p:cNvSpPr>
            <a:spLocks noGrp="1"/>
          </p:cNvSpPr>
          <p:nvPr>
            <p:ph sz="half" idx="1"/>
          </p:nvPr>
        </p:nvSpPr>
        <p:spPr/>
        <p:txBody>
          <a:bodyPr/>
          <a:lstStyle/>
          <a:p>
            <a:pPr marL="342900" indent="-342900">
              <a:buFont typeface="Arial" panose="020B0604020202020204" pitchFamily="34" charset="0"/>
              <a:buChar char="•"/>
            </a:pPr>
            <a:r>
              <a:rPr lang="en-US" dirty="0"/>
              <a:t>Advantageous dose profile for radiotherapy</a:t>
            </a:r>
          </a:p>
          <a:p>
            <a:pPr marL="342900" indent="-342900">
              <a:buFont typeface="Arial" panose="020B0604020202020204" pitchFamily="34" charset="0"/>
              <a:buChar char="•"/>
            </a:pPr>
            <a:r>
              <a:rPr lang="en-US" dirty="0"/>
              <a:t>Bragg peak depends on particle energy</a:t>
            </a:r>
          </a:p>
          <a:p>
            <a:pPr marL="342900" indent="-342900">
              <a:buFont typeface="Arial" panose="020B0604020202020204" pitchFamily="34" charset="0"/>
              <a:buChar char="•"/>
            </a:pPr>
            <a:r>
              <a:rPr lang="en-US" dirty="0"/>
              <a:t>No or small dose tail after the Bragg peak</a:t>
            </a:r>
          </a:p>
          <a:p>
            <a:pPr marL="342900" indent="-342900">
              <a:buFont typeface="Arial" panose="020B0604020202020204" pitchFamily="34" charset="0"/>
              <a:buChar char="•"/>
            </a:pPr>
            <a:r>
              <a:rPr lang="en-US" dirty="0"/>
              <a:t>Currently, mostly static targets are treated (head &amp; neck, prostate)</a:t>
            </a:r>
          </a:p>
        </p:txBody>
      </p:sp>
      <p:sp>
        <p:nvSpPr>
          <p:cNvPr id="5" name="Content Placeholder 4"/>
          <p:cNvSpPr>
            <a:spLocks noGrp="1"/>
          </p:cNvSpPr>
          <p:nvPr>
            <p:ph sz="half" idx="2"/>
          </p:nvPr>
        </p:nvSpPr>
        <p:spPr/>
        <p:txBody>
          <a:bodyPr/>
          <a:lstStyle/>
          <a:p>
            <a:endParaRPr lang="en-US" dirty="0"/>
          </a:p>
        </p:txBody>
      </p:sp>
      <p:pic>
        <p:nvPicPr>
          <p:cNvPr id="10242" name="Picture 2" descr="http://www.bestcyclotron.com/particletherapy/images/particle2.jpg"/>
          <p:cNvPicPr>
            <a:picLocks noChangeAspect="1" noChangeArrowheads="1"/>
          </p:cNvPicPr>
          <p:nvPr/>
        </p:nvPicPr>
        <p:blipFill rotWithShape="1">
          <a:blip r:embed="rId3">
            <a:extLst>
              <a:ext uri="{28A0092B-C50C-407E-A947-70E740481C1C}">
                <a14:useLocalDpi xmlns:a14="http://schemas.microsoft.com/office/drawing/2010/main" val="0"/>
              </a:ext>
            </a:extLst>
          </a:blip>
          <a:srcRect t="21093"/>
          <a:stretch/>
        </p:blipFill>
        <p:spPr bwMode="auto">
          <a:xfrm>
            <a:off x="4572000" y="2420888"/>
            <a:ext cx="4365535" cy="26936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948264" y="5157192"/>
            <a:ext cx="1700121" cy="307777"/>
          </a:xfrm>
          <a:prstGeom prst="rect">
            <a:avLst/>
          </a:prstGeom>
          <a:noFill/>
        </p:spPr>
        <p:txBody>
          <a:bodyPr wrap="square" rtlCol="0">
            <a:spAutoFit/>
          </a:bodyPr>
          <a:lstStyle/>
          <a:p>
            <a:r>
              <a:rPr lang="sl-SI" sz="1400" dirty="0"/>
              <a:t>Source:NIRS,2016</a:t>
            </a:r>
            <a:endParaRPr lang="en-US" sz="1400" dirty="0"/>
          </a:p>
        </p:txBody>
      </p:sp>
    </p:spTree>
    <p:extLst>
      <p:ext uri="{BB962C8B-B14F-4D97-AF65-F5344CB8AC3E}">
        <p14:creationId xmlns:p14="http://schemas.microsoft.com/office/powerpoint/2010/main" val="33455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a:t>
            </a:r>
            <a:r>
              <a:rPr lang="sl-SI" dirty="0"/>
              <a:t>E</a:t>
            </a:r>
            <a:r>
              <a:rPr lang="en-US" dirty="0" err="1"/>
              <a:t>ffects</a:t>
            </a:r>
            <a:r>
              <a:rPr lang="sl-SI" dirty="0"/>
              <a:t> in Particle Therapy</a:t>
            </a:r>
            <a:endParaRPr lang="en-US" dirty="0"/>
          </a:p>
        </p:txBody>
      </p:sp>
      <p:pic>
        <p:nvPicPr>
          <p:cNvPr id="4" name="PhasesInterplay.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835034" y="1827211"/>
            <a:ext cx="3400037" cy="2637132"/>
          </a:xfrm>
          <a:prstGeom prst="rect">
            <a:avLst/>
          </a:prstGeom>
        </p:spPr>
      </p:pic>
      <p:pic>
        <p:nvPicPr>
          <p:cNvPr id="5" name="Picture 4"/>
          <p:cNvPicPr>
            <a:picLocks noChangeAspect="1" noChangeArrowheads="1"/>
          </p:cNvPicPr>
          <p:nvPr/>
        </p:nvPicPr>
        <p:blipFill>
          <a:blip r:embed="rId6"/>
          <a:srcRect/>
          <a:stretch>
            <a:fillRect/>
          </a:stretch>
        </p:blipFill>
        <p:spPr bwMode="auto">
          <a:xfrm>
            <a:off x="1113202" y="1813629"/>
            <a:ext cx="2373814" cy="2664296"/>
          </a:xfrm>
          <a:prstGeom prst="rect">
            <a:avLst/>
          </a:prstGeom>
          <a:noFill/>
          <a:ln w="9525">
            <a:noFill/>
            <a:round/>
            <a:headEnd/>
            <a:tailEnd/>
          </a:ln>
          <a:effectLst/>
        </p:spPr>
      </p:pic>
      <p:sp>
        <p:nvSpPr>
          <p:cNvPr id="6" name="Rechteck 2"/>
          <p:cNvSpPr/>
          <p:nvPr/>
        </p:nvSpPr>
        <p:spPr>
          <a:xfrm>
            <a:off x="1691680" y="4263225"/>
            <a:ext cx="1824538" cy="276999"/>
          </a:xfrm>
          <a:prstGeom prst="rect">
            <a:avLst/>
          </a:prstGeom>
        </p:spPr>
        <p:txBody>
          <a:bodyPr wrap="none">
            <a:spAutoFit/>
          </a:bodyPr>
          <a:lstStyle/>
          <a:p>
            <a:pPr algn="r"/>
            <a:r>
              <a:rPr lang="it-IT" sz="1200" dirty="0" err="1"/>
              <a:t>Courtesy</a:t>
            </a:r>
            <a:r>
              <a:rPr lang="it-IT" sz="1200" dirty="0"/>
              <a:t> M. </a:t>
            </a:r>
            <a:r>
              <a:rPr lang="it-IT" sz="1200" dirty="0" err="1"/>
              <a:t>Söhn</a:t>
            </a:r>
            <a:r>
              <a:rPr lang="it-IT" sz="1200" dirty="0"/>
              <a:t>, LMU</a:t>
            </a:r>
          </a:p>
        </p:txBody>
      </p:sp>
      <p:sp>
        <p:nvSpPr>
          <p:cNvPr id="7" name="Rechteck 2"/>
          <p:cNvSpPr/>
          <p:nvPr/>
        </p:nvSpPr>
        <p:spPr>
          <a:xfrm>
            <a:off x="6320362" y="4187344"/>
            <a:ext cx="1816972" cy="276999"/>
          </a:xfrm>
          <a:prstGeom prst="rect">
            <a:avLst/>
          </a:prstGeom>
        </p:spPr>
        <p:txBody>
          <a:bodyPr wrap="none">
            <a:spAutoFit/>
          </a:bodyPr>
          <a:lstStyle/>
          <a:p>
            <a:r>
              <a:rPr lang="it-IT" sz="1200" dirty="0" err="1">
                <a:solidFill>
                  <a:schemeClr val="bg1"/>
                </a:solidFill>
              </a:rPr>
              <a:t>Courtesy</a:t>
            </a:r>
            <a:r>
              <a:rPr lang="it-IT" sz="1200" dirty="0">
                <a:solidFill>
                  <a:schemeClr val="bg1"/>
                </a:solidFill>
              </a:rPr>
              <a:t> C. Graeff, GSI</a:t>
            </a:r>
          </a:p>
        </p:txBody>
      </p:sp>
      <p:sp>
        <p:nvSpPr>
          <p:cNvPr id="8" name="Rechteck 2"/>
          <p:cNvSpPr/>
          <p:nvPr/>
        </p:nvSpPr>
        <p:spPr>
          <a:xfrm>
            <a:off x="1467991" y="1484784"/>
            <a:ext cx="1664238" cy="338554"/>
          </a:xfrm>
          <a:prstGeom prst="rect">
            <a:avLst/>
          </a:prstGeom>
        </p:spPr>
        <p:txBody>
          <a:bodyPr wrap="none">
            <a:spAutoFit/>
          </a:bodyPr>
          <a:lstStyle/>
          <a:p>
            <a:pPr algn="ctr"/>
            <a:r>
              <a:rPr lang="sl-SI" sz="1600" dirty="0"/>
              <a:t>Range Changes</a:t>
            </a:r>
            <a:endParaRPr lang="it-IT" sz="1600" dirty="0"/>
          </a:p>
        </p:txBody>
      </p:sp>
      <p:sp>
        <p:nvSpPr>
          <p:cNvPr id="9" name="Rechteck 2"/>
          <p:cNvSpPr/>
          <p:nvPr/>
        </p:nvSpPr>
        <p:spPr>
          <a:xfrm>
            <a:off x="6049182" y="1484784"/>
            <a:ext cx="971740" cy="338554"/>
          </a:xfrm>
          <a:prstGeom prst="rect">
            <a:avLst/>
          </a:prstGeom>
        </p:spPr>
        <p:txBody>
          <a:bodyPr wrap="none">
            <a:spAutoFit/>
          </a:bodyPr>
          <a:lstStyle/>
          <a:p>
            <a:pPr algn="ctr"/>
            <a:r>
              <a:rPr lang="sl-SI" sz="1600" dirty="0"/>
              <a:t>Interplay</a:t>
            </a:r>
            <a:endParaRPr lang="it-IT" sz="1600" dirty="0"/>
          </a:p>
        </p:txBody>
      </p:sp>
    </p:spTree>
    <p:extLst>
      <p:ext uri="{BB962C8B-B14F-4D97-AF65-F5344CB8AC3E}">
        <p14:creationId xmlns:p14="http://schemas.microsoft.com/office/powerpoint/2010/main" val="65607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2500" fill="hold"/>
                                        <p:tgtEl>
                                          <p:spTgt spid="4"/>
                                        </p:tgtEl>
                                      </p:cBhvr>
                                    </p:cmd>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4"/>
                </p:tgtEl>
              </p:cMediaNode>
            </p:video>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a:t>
            </a:r>
            <a:r>
              <a:rPr lang="sl-SI" dirty="0"/>
              <a:t>E</a:t>
            </a:r>
            <a:r>
              <a:rPr lang="en-US" dirty="0" err="1"/>
              <a:t>ffects</a:t>
            </a:r>
            <a:r>
              <a:rPr lang="sl-SI" dirty="0"/>
              <a:t> in Particle Therapy</a:t>
            </a:r>
            <a:endParaRPr lang="en-US" dirty="0"/>
          </a:p>
        </p:txBody>
      </p:sp>
      <p:pic>
        <p:nvPicPr>
          <p:cNvPr id="4" name="PhasesInterplay.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35034" y="1827211"/>
            <a:ext cx="3400037" cy="2637132"/>
          </a:xfrm>
          <a:prstGeom prst="rect">
            <a:avLst/>
          </a:prstGeom>
        </p:spPr>
      </p:pic>
      <p:pic>
        <p:nvPicPr>
          <p:cNvPr id="5" name="Picture 4"/>
          <p:cNvPicPr>
            <a:picLocks noChangeAspect="1" noChangeArrowheads="1"/>
          </p:cNvPicPr>
          <p:nvPr/>
        </p:nvPicPr>
        <p:blipFill>
          <a:blip r:embed="rId5"/>
          <a:srcRect/>
          <a:stretch>
            <a:fillRect/>
          </a:stretch>
        </p:blipFill>
        <p:spPr bwMode="auto">
          <a:xfrm>
            <a:off x="1113202" y="1813629"/>
            <a:ext cx="2373814" cy="2664296"/>
          </a:xfrm>
          <a:prstGeom prst="rect">
            <a:avLst/>
          </a:prstGeom>
          <a:noFill/>
          <a:ln w="9525">
            <a:noFill/>
            <a:round/>
            <a:headEnd/>
            <a:tailEnd/>
          </a:ln>
          <a:effectLst/>
        </p:spPr>
      </p:pic>
      <p:sp>
        <p:nvSpPr>
          <p:cNvPr id="6" name="Rechteck 2"/>
          <p:cNvSpPr/>
          <p:nvPr/>
        </p:nvSpPr>
        <p:spPr>
          <a:xfrm>
            <a:off x="1691680" y="4263225"/>
            <a:ext cx="1824538" cy="276999"/>
          </a:xfrm>
          <a:prstGeom prst="rect">
            <a:avLst/>
          </a:prstGeom>
        </p:spPr>
        <p:txBody>
          <a:bodyPr wrap="none">
            <a:spAutoFit/>
          </a:bodyPr>
          <a:lstStyle/>
          <a:p>
            <a:pPr algn="r"/>
            <a:r>
              <a:rPr lang="it-IT" sz="1200" dirty="0" err="1"/>
              <a:t>Courtesy</a:t>
            </a:r>
            <a:r>
              <a:rPr lang="it-IT" sz="1200" dirty="0"/>
              <a:t> M. </a:t>
            </a:r>
            <a:r>
              <a:rPr lang="it-IT" sz="1200" dirty="0" err="1"/>
              <a:t>Söhn</a:t>
            </a:r>
            <a:r>
              <a:rPr lang="it-IT" sz="1200" dirty="0"/>
              <a:t>, LMU</a:t>
            </a:r>
          </a:p>
        </p:txBody>
      </p:sp>
      <p:sp>
        <p:nvSpPr>
          <p:cNvPr id="7" name="Rechteck 2"/>
          <p:cNvSpPr/>
          <p:nvPr/>
        </p:nvSpPr>
        <p:spPr>
          <a:xfrm>
            <a:off x="6320362" y="4187344"/>
            <a:ext cx="1816972" cy="276999"/>
          </a:xfrm>
          <a:prstGeom prst="rect">
            <a:avLst/>
          </a:prstGeom>
        </p:spPr>
        <p:txBody>
          <a:bodyPr wrap="none">
            <a:spAutoFit/>
          </a:bodyPr>
          <a:lstStyle/>
          <a:p>
            <a:r>
              <a:rPr lang="it-IT" sz="1200" dirty="0" err="1">
                <a:solidFill>
                  <a:schemeClr val="bg1"/>
                </a:solidFill>
              </a:rPr>
              <a:t>Courtesy</a:t>
            </a:r>
            <a:r>
              <a:rPr lang="it-IT" sz="1200" dirty="0">
                <a:solidFill>
                  <a:schemeClr val="bg1"/>
                </a:solidFill>
              </a:rPr>
              <a:t> C. Graeff, GSI</a:t>
            </a:r>
          </a:p>
        </p:txBody>
      </p:sp>
      <p:sp>
        <p:nvSpPr>
          <p:cNvPr id="8" name="Rechteck 2"/>
          <p:cNvSpPr/>
          <p:nvPr/>
        </p:nvSpPr>
        <p:spPr>
          <a:xfrm>
            <a:off x="1467991" y="1484784"/>
            <a:ext cx="1664238" cy="338554"/>
          </a:xfrm>
          <a:prstGeom prst="rect">
            <a:avLst/>
          </a:prstGeom>
        </p:spPr>
        <p:txBody>
          <a:bodyPr wrap="none">
            <a:spAutoFit/>
          </a:bodyPr>
          <a:lstStyle/>
          <a:p>
            <a:pPr algn="ctr"/>
            <a:r>
              <a:rPr lang="sl-SI" sz="1600" dirty="0"/>
              <a:t>Range Changes</a:t>
            </a:r>
            <a:endParaRPr lang="it-IT" sz="1600" dirty="0"/>
          </a:p>
        </p:txBody>
      </p:sp>
      <p:sp>
        <p:nvSpPr>
          <p:cNvPr id="9" name="Rechteck 2"/>
          <p:cNvSpPr/>
          <p:nvPr/>
        </p:nvSpPr>
        <p:spPr>
          <a:xfrm>
            <a:off x="6049182" y="1484784"/>
            <a:ext cx="971740" cy="338554"/>
          </a:xfrm>
          <a:prstGeom prst="rect">
            <a:avLst/>
          </a:prstGeom>
        </p:spPr>
        <p:txBody>
          <a:bodyPr wrap="none">
            <a:spAutoFit/>
          </a:bodyPr>
          <a:lstStyle/>
          <a:p>
            <a:pPr algn="ctr"/>
            <a:r>
              <a:rPr lang="sl-SI" sz="1600" dirty="0"/>
              <a:t>Interplay</a:t>
            </a:r>
            <a:endParaRPr lang="it-IT" sz="1600" dirty="0"/>
          </a:p>
        </p:txBody>
      </p:sp>
      <p:sp>
        <p:nvSpPr>
          <p:cNvPr id="10" name="Rechteck 2"/>
          <p:cNvSpPr/>
          <p:nvPr/>
        </p:nvSpPr>
        <p:spPr>
          <a:xfrm>
            <a:off x="329363" y="5101069"/>
            <a:ext cx="3810589" cy="1077218"/>
          </a:xfrm>
          <a:prstGeom prst="rect">
            <a:avLst/>
          </a:prstGeom>
        </p:spPr>
        <p:txBody>
          <a:bodyPr wrap="square">
            <a:spAutoFit/>
          </a:bodyPr>
          <a:lstStyle/>
          <a:p>
            <a:pPr marL="285750" indent="-285750">
              <a:buFont typeface="Arial" panose="020B0604020202020204" pitchFamily="34" charset="0"/>
              <a:buChar char="•"/>
            </a:pPr>
            <a:r>
              <a:rPr lang="en-US" sz="1600" dirty="0"/>
              <a:t>Include range-changes in target definition</a:t>
            </a:r>
            <a:r>
              <a:rPr lang="sl-SI" sz="1600" dirty="0"/>
              <a:t> (range ITV)</a:t>
            </a:r>
          </a:p>
          <a:p>
            <a:pPr marL="285750" indent="-285750">
              <a:buFont typeface="Arial" panose="020B0604020202020204" pitchFamily="34" charset="0"/>
              <a:buChar char="•"/>
            </a:pPr>
            <a:r>
              <a:rPr lang="en-US" sz="1600" dirty="0"/>
              <a:t>Optimization in all motion states </a:t>
            </a:r>
          </a:p>
          <a:p>
            <a:r>
              <a:rPr lang="en-US" sz="1600" dirty="0"/>
              <a:t>     (4D-optimization)</a:t>
            </a:r>
          </a:p>
        </p:txBody>
      </p:sp>
      <p:sp>
        <p:nvSpPr>
          <p:cNvPr id="11" name="Rechteck 2"/>
          <p:cNvSpPr/>
          <p:nvPr/>
        </p:nvSpPr>
        <p:spPr>
          <a:xfrm>
            <a:off x="4578001" y="5172049"/>
            <a:ext cx="3914104" cy="830997"/>
          </a:xfrm>
          <a:prstGeom prst="rect">
            <a:avLst/>
          </a:prstGeom>
        </p:spPr>
        <p:txBody>
          <a:bodyPr wrap="square">
            <a:spAutoFit/>
          </a:bodyPr>
          <a:lstStyle/>
          <a:p>
            <a:pPr marL="285750" indent="-285750">
              <a:buFont typeface="Arial" panose="020B0604020202020204" pitchFamily="34" charset="0"/>
              <a:buChar char="•"/>
            </a:pPr>
            <a:r>
              <a:rPr lang="en-US" sz="1600" dirty="0"/>
              <a:t>Rescanning: instead of delivering the whole dose at once, it is delivered in N steps</a:t>
            </a:r>
          </a:p>
        </p:txBody>
      </p:sp>
      <p:sp>
        <p:nvSpPr>
          <p:cNvPr id="12" name="Rechteck 2"/>
          <p:cNvSpPr/>
          <p:nvPr/>
        </p:nvSpPr>
        <p:spPr>
          <a:xfrm>
            <a:off x="3213340" y="4625850"/>
            <a:ext cx="1790875" cy="338554"/>
          </a:xfrm>
          <a:prstGeom prst="rect">
            <a:avLst/>
          </a:prstGeom>
        </p:spPr>
        <p:txBody>
          <a:bodyPr wrap="none">
            <a:spAutoFit/>
          </a:bodyPr>
          <a:lstStyle/>
          <a:p>
            <a:pPr algn="ctr"/>
            <a:r>
              <a:rPr lang="sl-SI" sz="1600" b="1" dirty="0"/>
              <a:t>Compensations:</a:t>
            </a:r>
            <a:endParaRPr lang="it-IT" sz="1600" b="1" dirty="0"/>
          </a:p>
        </p:txBody>
      </p:sp>
    </p:spTree>
    <p:extLst>
      <p:ext uri="{BB962C8B-B14F-4D97-AF65-F5344CB8AC3E}">
        <p14:creationId xmlns:p14="http://schemas.microsoft.com/office/powerpoint/2010/main" val="172126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l-SI" dirty="0"/>
              <a:t>In Silico </a:t>
            </a:r>
            <a:r>
              <a:rPr lang="en-US" dirty="0"/>
              <a:t>Study</a:t>
            </a:r>
          </a:p>
        </p:txBody>
      </p:sp>
      <p:sp>
        <p:nvSpPr>
          <p:cNvPr id="3" name="Content Placeholder 2"/>
          <p:cNvSpPr>
            <a:spLocks noGrp="1"/>
          </p:cNvSpPr>
          <p:nvPr>
            <p:ph idx="1"/>
          </p:nvPr>
        </p:nvSpPr>
        <p:spPr>
          <a:xfrm>
            <a:off x="360000" y="1620000"/>
            <a:ext cx="6876295" cy="4479943"/>
          </a:xfrm>
        </p:spPr>
        <p:txBody>
          <a:bodyPr/>
          <a:lstStyle/>
          <a:p>
            <a:pPr marL="342900" indent="-342900">
              <a:buFont typeface="Arial" panose="020B0604020202020204" pitchFamily="34" charset="0"/>
              <a:buChar char="•"/>
            </a:pPr>
            <a:r>
              <a:rPr lang="en-US" dirty="0"/>
              <a:t>Comparison of </a:t>
            </a:r>
            <a:r>
              <a:rPr lang="sl-SI" dirty="0"/>
              <a:t>lung cancer treatment simulations between </a:t>
            </a:r>
            <a:r>
              <a:rPr lang="sl-SI" b="1" dirty="0"/>
              <a:t>SBRT</a:t>
            </a:r>
            <a:r>
              <a:rPr lang="sl-SI" dirty="0"/>
              <a:t> and active scanning carbon-ions (</a:t>
            </a:r>
            <a:r>
              <a:rPr lang="sl-SI" b="1" dirty="0"/>
              <a:t>PT</a:t>
            </a:r>
            <a:r>
              <a:rPr lang="sl-SI" dirty="0"/>
              <a:t>)</a:t>
            </a:r>
            <a:endParaRPr lang="de-DE"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23 lung cancer patients were actually treated with SBRT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Comparison:</a:t>
            </a:r>
          </a:p>
          <a:p>
            <a:pPr marL="701675" lvl="2" indent="-342900">
              <a:buFont typeface="Arial" panose="020B0604020202020204" pitchFamily="34" charset="0"/>
              <a:buChar char="•"/>
            </a:pPr>
            <a:r>
              <a:rPr lang="en-US" sz="1600" dirty="0"/>
              <a:t>Dose to the tumor</a:t>
            </a:r>
            <a:r>
              <a:rPr lang="sl-SI" sz="1600" dirty="0"/>
              <a:t> </a:t>
            </a:r>
          </a:p>
          <a:p>
            <a:pPr marL="701675" lvl="2" indent="-342900">
              <a:buFont typeface="Arial" panose="020B0604020202020204" pitchFamily="34" charset="0"/>
              <a:buChar char="•"/>
            </a:pPr>
            <a:r>
              <a:rPr lang="en-US" sz="1600" dirty="0"/>
              <a:t>Dose to critical organs</a:t>
            </a:r>
          </a:p>
          <a:p>
            <a:pPr marL="701675" lvl="2" indent="-342900">
              <a:buFont typeface="Arial" panose="020B0604020202020204" pitchFamily="34" charset="0"/>
              <a:buChar char="•"/>
            </a:pPr>
            <a:r>
              <a:rPr lang="en-US" sz="1600" dirty="0"/>
              <a:t>Dose escalation</a:t>
            </a:r>
          </a:p>
        </p:txBody>
      </p:sp>
      <p:pic>
        <p:nvPicPr>
          <p:cNvPr id="4" name="Picture 3"/>
          <p:cNvPicPr>
            <a:picLocks noChangeAspect="1"/>
          </p:cNvPicPr>
          <p:nvPr/>
        </p:nvPicPr>
        <p:blipFill>
          <a:blip r:embed="rId3"/>
          <a:stretch>
            <a:fillRect/>
          </a:stretch>
        </p:blipFill>
        <p:spPr>
          <a:xfrm>
            <a:off x="4394110" y="3429000"/>
            <a:ext cx="3778290" cy="2835301"/>
          </a:xfrm>
          <a:prstGeom prst="rect">
            <a:avLst/>
          </a:prstGeom>
        </p:spPr>
      </p:pic>
      <p:pic>
        <p:nvPicPr>
          <p:cNvPr id="5" name="Picture 4"/>
          <p:cNvPicPr>
            <a:picLocks noChangeAspect="1"/>
          </p:cNvPicPr>
          <p:nvPr/>
        </p:nvPicPr>
        <p:blipFill>
          <a:blip r:embed="rId4"/>
          <a:stretch>
            <a:fillRect/>
          </a:stretch>
        </p:blipFill>
        <p:spPr>
          <a:xfrm>
            <a:off x="6069184" y="5636120"/>
            <a:ext cx="2103216" cy="613780"/>
          </a:xfrm>
          <a:prstGeom prst="rect">
            <a:avLst/>
          </a:prstGeom>
        </p:spPr>
      </p:pic>
    </p:spTree>
    <p:extLst>
      <p:ext uri="{BB962C8B-B14F-4D97-AF65-F5344CB8AC3E}">
        <p14:creationId xmlns:p14="http://schemas.microsoft.com/office/powerpoint/2010/main" val="227624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äsentationsvorlage_BWL9">
  <a:themeElements>
    <a:clrScheme name="v1_TUD_Präsentation_ro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1_TUD_Präsentation_ro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1_TUD_Präsentation_ro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1_TUD_Präsentation_ro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1_TUD_Präsentation_ro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1_TUD_Präsentation_ro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1_TUD_Präsentation_ro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1_TUD_Präsentation_ro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1_TUD_Präsentation_ro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1_TUD_Präsentation_ro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1_TUD_Präsentation_ro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1_TUD_Präsentation_ro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1_TUD_Präsentation_ro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1_TUD_Präsentation_ro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TU_Präsentation_2010</Template>
  <TotalTime>212</TotalTime>
  <Words>1332</Words>
  <Application>Microsoft Office PowerPoint</Application>
  <PresentationFormat>On-screen Show (4:3)</PresentationFormat>
  <Paragraphs>227</Paragraphs>
  <Slides>30</Slides>
  <Notes>23</Notes>
  <HiddenSlides>1</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Arial</vt:lpstr>
      <vt:lpstr>Calibri</vt:lpstr>
      <vt:lpstr>Tahoma</vt:lpstr>
      <vt:lpstr>Wingdings</vt:lpstr>
      <vt:lpstr>Präsentationsvorlage_BWL9</vt:lpstr>
      <vt:lpstr>Graph</vt:lpstr>
      <vt:lpstr>In Silico Comparison of Photons versus Carbon Ions in Single Fraction Therapy of Lung Cancer</vt:lpstr>
      <vt:lpstr>Outline</vt:lpstr>
      <vt:lpstr>Introduction</vt:lpstr>
      <vt:lpstr>Stereotactic Body Radiation Treatment (SBRT)</vt:lpstr>
      <vt:lpstr>3D Treatment Plan Example</vt:lpstr>
      <vt:lpstr>Particle Therapy</vt:lpstr>
      <vt:lpstr>Motion Effects in Particle Therapy</vt:lpstr>
      <vt:lpstr>Motion Effects in Particle Therapy</vt:lpstr>
      <vt:lpstr>In Silico Study</vt:lpstr>
      <vt:lpstr>Treatment planning – Cohort I</vt:lpstr>
      <vt:lpstr>Treatment Plan Examples</vt:lpstr>
      <vt:lpstr>Treatment Plan Examples</vt:lpstr>
      <vt:lpstr>Results – Dose to Tumors</vt:lpstr>
      <vt:lpstr>Results – Dose to Tumors</vt:lpstr>
      <vt:lpstr>Results – Dose to Tumors</vt:lpstr>
      <vt:lpstr>Results - Dose to Critical Organs</vt:lpstr>
      <vt:lpstr>Clinical Trial RTOG 0617</vt:lpstr>
      <vt:lpstr>Average Heart V5</vt:lpstr>
      <vt:lpstr>Treatment planning – Cohort II</vt:lpstr>
      <vt:lpstr>Treatment planning – Cohort II</vt:lpstr>
      <vt:lpstr>Intensity Modulated Particle Therapy Optimization for Multiple Targets</vt:lpstr>
      <vt:lpstr>Treatment Plan Examples</vt:lpstr>
      <vt:lpstr>Treatment Plan Examples</vt:lpstr>
      <vt:lpstr>Results – Dose to Critical Organs</vt:lpstr>
      <vt:lpstr>Average Heart V5</vt:lpstr>
      <vt:lpstr>Results – Dose Escalation</vt:lpstr>
      <vt:lpstr>Heart Dose Volume Histogram</vt:lpstr>
      <vt:lpstr>Conclusions</vt:lpstr>
      <vt:lpstr>Outlook</vt:lpstr>
      <vt:lpstr>Acknowledgments</vt:lpstr>
    </vt:vector>
  </TitlesOfParts>
  <Company>GSI Helmholzzentrum für Schwerionenforschung 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Kristjan Anderle</dc:creator>
  <cp:lastModifiedBy>Kristjan Anderle</cp:lastModifiedBy>
  <cp:revision>281</cp:revision>
  <dcterms:created xsi:type="dcterms:W3CDTF">2013-05-10T13:39:42Z</dcterms:created>
  <dcterms:modified xsi:type="dcterms:W3CDTF">2016-07-02T17:13:31Z</dcterms:modified>
</cp:coreProperties>
</file>